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909" r:id="rId2"/>
    <p:sldId id="520" r:id="rId3"/>
    <p:sldId id="717" r:id="rId4"/>
    <p:sldId id="901" r:id="rId5"/>
    <p:sldId id="924" r:id="rId6"/>
    <p:sldId id="816" r:id="rId7"/>
    <p:sldId id="811" r:id="rId8"/>
    <p:sldId id="725" r:id="rId9"/>
    <p:sldId id="727" r:id="rId10"/>
    <p:sldId id="728" r:id="rId11"/>
    <p:sldId id="729" r:id="rId12"/>
    <p:sldId id="912" r:id="rId13"/>
    <p:sldId id="798" r:id="rId14"/>
    <p:sldId id="927" r:id="rId15"/>
    <p:sldId id="733" r:id="rId16"/>
    <p:sldId id="815" r:id="rId17"/>
    <p:sldId id="893" r:id="rId18"/>
    <p:sldId id="908" r:id="rId19"/>
    <p:sldId id="734" r:id="rId20"/>
    <p:sldId id="735" r:id="rId21"/>
    <p:sldId id="897" r:id="rId22"/>
    <p:sldId id="925" r:id="rId23"/>
    <p:sldId id="926" r:id="rId24"/>
    <p:sldId id="923" r:id="rId25"/>
    <p:sldId id="922" r:id="rId26"/>
    <p:sldId id="913" r:id="rId27"/>
    <p:sldId id="910" r:id="rId28"/>
    <p:sldId id="911" r:id="rId29"/>
    <p:sldId id="902" r:id="rId30"/>
    <p:sldId id="904" r:id="rId31"/>
    <p:sldId id="757" r:id="rId32"/>
    <p:sldId id="760" r:id="rId33"/>
    <p:sldId id="763" r:id="rId34"/>
    <p:sldId id="791" r:id="rId35"/>
    <p:sldId id="776" r:id="rId36"/>
    <p:sldId id="752" r:id="rId37"/>
    <p:sldId id="804" r:id="rId38"/>
    <p:sldId id="870" r:id="rId39"/>
    <p:sldId id="774" r:id="rId40"/>
    <p:sldId id="868" r:id="rId41"/>
    <p:sldId id="805" r:id="rId42"/>
    <p:sldId id="807" r:id="rId43"/>
    <p:sldId id="861" r:id="rId44"/>
    <p:sldId id="758" r:id="rId45"/>
    <p:sldId id="865" r:id="rId46"/>
    <p:sldId id="764" r:id="rId47"/>
    <p:sldId id="744" r:id="rId48"/>
    <p:sldId id="790" r:id="rId49"/>
    <p:sldId id="745" r:id="rId50"/>
    <p:sldId id="770" r:id="rId51"/>
    <p:sldId id="806" r:id="rId52"/>
    <p:sldId id="905" r:id="rId53"/>
    <p:sldId id="906" r:id="rId54"/>
    <p:sldId id="907" r:id="rId55"/>
    <p:sldId id="696" r:id="rId56"/>
    <p:sldId id="470" r:id="rId57"/>
    <p:sldId id="915" r:id="rId58"/>
  </p:sldIdLst>
  <p:sldSz cx="12192000" cy="6858000"/>
  <p:notesSz cx="7102475" cy="102330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lvin Lim" initials="KL" lastIdx="2" clrIdx="0">
    <p:extLst>
      <p:ext uri="{19B8F6BF-5375-455C-9EA6-DF929625EA0E}">
        <p15:presenceInfo xmlns:p15="http://schemas.microsoft.com/office/powerpoint/2012/main" userId="S-1-5-21-3438337080-1759924825-936184261-125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66"/>
    <a:srgbClr val="008080"/>
    <a:srgbClr val="EAEFF7"/>
    <a:srgbClr val="FF99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57" autoAdjust="0"/>
    <p:restoredTop sz="94660"/>
  </p:normalViewPr>
  <p:slideViewPr>
    <p:cSldViewPr snapToGrid="0">
      <p:cViewPr varScale="1">
        <p:scale>
          <a:sx n="75" d="100"/>
          <a:sy n="75" d="100"/>
        </p:scale>
        <p:origin x="44" y="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2976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commentAuthors" Target="comment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4"/>
            <a:ext cx="3077739" cy="513427"/>
          </a:xfrm>
          <a:prstGeom prst="rect">
            <a:avLst/>
          </a:prstGeom>
        </p:spPr>
        <p:txBody>
          <a:bodyPr vert="horz" lIns="96561" tIns="48282" rIns="96561" bIns="482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5" y="4"/>
            <a:ext cx="3077739" cy="513427"/>
          </a:xfrm>
          <a:prstGeom prst="rect">
            <a:avLst/>
          </a:prstGeom>
        </p:spPr>
        <p:txBody>
          <a:bodyPr vert="horz" lIns="96561" tIns="48282" rIns="96561" bIns="48282" rtlCol="0"/>
          <a:lstStyle>
            <a:lvl1pPr algn="r">
              <a:defRPr sz="1200"/>
            </a:lvl1pPr>
          </a:lstStyle>
          <a:p>
            <a:fld id="{E6B41A7D-1D4F-4AE7-8968-AED6229C1A12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719602"/>
            <a:ext cx="3077739" cy="513425"/>
          </a:xfrm>
          <a:prstGeom prst="rect">
            <a:avLst/>
          </a:prstGeom>
        </p:spPr>
        <p:txBody>
          <a:bodyPr vert="horz" lIns="96561" tIns="48282" rIns="96561" bIns="482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5" y="9719602"/>
            <a:ext cx="3077739" cy="513425"/>
          </a:xfrm>
          <a:prstGeom prst="rect">
            <a:avLst/>
          </a:prstGeom>
        </p:spPr>
        <p:txBody>
          <a:bodyPr vert="horz" lIns="96561" tIns="48282" rIns="96561" bIns="48282" rtlCol="0" anchor="b"/>
          <a:lstStyle>
            <a:lvl1pPr algn="r">
              <a:defRPr sz="1200"/>
            </a:lvl1pPr>
          </a:lstStyle>
          <a:p>
            <a:fld id="{3466270D-B1D7-4092-A9B4-568E7F40E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42958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4"/>
            <a:ext cx="3077739" cy="513427"/>
          </a:xfrm>
          <a:prstGeom prst="rect">
            <a:avLst/>
          </a:prstGeom>
        </p:spPr>
        <p:txBody>
          <a:bodyPr vert="horz" lIns="96561" tIns="48282" rIns="96561" bIns="482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5" y="4"/>
            <a:ext cx="3077739" cy="513427"/>
          </a:xfrm>
          <a:prstGeom prst="rect">
            <a:avLst/>
          </a:prstGeom>
        </p:spPr>
        <p:txBody>
          <a:bodyPr vert="horz" lIns="96561" tIns="48282" rIns="96561" bIns="48282" rtlCol="0"/>
          <a:lstStyle>
            <a:lvl1pPr algn="r">
              <a:defRPr sz="1200"/>
            </a:lvl1pPr>
          </a:lstStyle>
          <a:p>
            <a:fld id="{87178E94-A80E-4AB8-8ECD-BD8B02D39AB0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61" tIns="48282" rIns="96561" bIns="4828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9" y="4924643"/>
            <a:ext cx="5681980" cy="4029255"/>
          </a:xfrm>
          <a:prstGeom prst="rect">
            <a:avLst/>
          </a:prstGeom>
        </p:spPr>
        <p:txBody>
          <a:bodyPr vert="horz" lIns="96561" tIns="48282" rIns="96561" bIns="4828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719602"/>
            <a:ext cx="3077739" cy="513425"/>
          </a:xfrm>
          <a:prstGeom prst="rect">
            <a:avLst/>
          </a:prstGeom>
        </p:spPr>
        <p:txBody>
          <a:bodyPr vert="horz" lIns="96561" tIns="48282" rIns="96561" bIns="482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5" y="9719602"/>
            <a:ext cx="3077739" cy="513425"/>
          </a:xfrm>
          <a:prstGeom prst="rect">
            <a:avLst/>
          </a:prstGeom>
        </p:spPr>
        <p:txBody>
          <a:bodyPr vert="horz" lIns="96561" tIns="48282" rIns="96561" bIns="48282" rtlCol="0" anchor="b"/>
          <a:lstStyle>
            <a:lvl1pPr algn="r">
              <a:defRPr sz="1200"/>
            </a:lvl1pPr>
          </a:lstStyle>
          <a:p>
            <a:fld id="{9D257B3C-D47F-4E78-BB8B-CB23A3582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48860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291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836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96720" y="6120670"/>
            <a:ext cx="5800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FB48244-EBDC-4646-9CE0-D2776A4E04F2}" type="slidenum">
              <a:rPr lang="en-US" sz="1400" smtClean="0">
                <a:solidFill>
                  <a:schemeClr val="bg2">
                    <a:lumMod val="25000"/>
                  </a:schemeClr>
                </a:solidFill>
                <a:latin typeface="Vera Humana 95" panose="020B0402000000000000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400" dirty="0">
              <a:solidFill>
                <a:schemeClr val="bg2">
                  <a:lumMod val="25000"/>
                </a:schemeClr>
              </a:solidFill>
              <a:latin typeface="Vera Humana 95" panose="020B0402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2BB0328-B745-479A-8828-A0F0BDF51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896" y="6043231"/>
            <a:ext cx="1224798" cy="67355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76E4CE1-4730-4079-8795-D36D9AF43331}"/>
              </a:ext>
            </a:extLst>
          </p:cNvPr>
          <p:cNvGrpSpPr/>
          <p:nvPr userDrawn="1"/>
        </p:nvGrpSpPr>
        <p:grpSpPr>
          <a:xfrm>
            <a:off x="0" y="6634864"/>
            <a:ext cx="8885905" cy="225670"/>
            <a:chOff x="0" y="5779230"/>
            <a:chExt cx="8885905" cy="225670"/>
          </a:xfrm>
        </p:grpSpPr>
        <p:sp>
          <p:nvSpPr>
            <p:cNvPr id="6" name="Flowchart: Manual Input 5">
              <a:extLst>
                <a:ext uri="{FF2B5EF4-FFF2-40B4-BE49-F238E27FC236}">
                  <a16:creationId xmlns:a16="http://schemas.microsoft.com/office/drawing/2014/main" id="{A9252C3D-2ADA-4DAA-B89F-5F30FDDFB6C9}"/>
                </a:ext>
              </a:extLst>
            </p:cNvPr>
            <p:cNvSpPr/>
            <p:nvPr userDrawn="1"/>
          </p:nvSpPr>
          <p:spPr>
            <a:xfrm rot="5400000">
              <a:off x="8216768" y="5335762"/>
              <a:ext cx="225670" cy="1112605"/>
            </a:xfrm>
            <a:prstGeom prst="flowChartManualInpu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D05D3A-90A4-4684-9D46-6A582458FCDA}"/>
                </a:ext>
              </a:extLst>
            </p:cNvPr>
            <p:cNvSpPr/>
            <p:nvPr userDrawn="1"/>
          </p:nvSpPr>
          <p:spPr>
            <a:xfrm>
              <a:off x="0" y="5779230"/>
              <a:ext cx="7812275" cy="22567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3DB5409-B905-45A1-A037-09C11191B67A}"/>
              </a:ext>
            </a:extLst>
          </p:cNvPr>
          <p:cNvGrpSpPr/>
          <p:nvPr userDrawn="1"/>
        </p:nvGrpSpPr>
        <p:grpSpPr>
          <a:xfrm>
            <a:off x="1" y="6564153"/>
            <a:ext cx="8085750" cy="71658"/>
            <a:chOff x="1" y="5664455"/>
            <a:chExt cx="8085750" cy="71658"/>
          </a:xfrm>
        </p:grpSpPr>
        <p:sp>
          <p:nvSpPr>
            <p:cNvPr id="30" name="Flowchart: Manual Input 29">
              <a:extLst>
                <a:ext uri="{FF2B5EF4-FFF2-40B4-BE49-F238E27FC236}">
                  <a16:creationId xmlns:a16="http://schemas.microsoft.com/office/drawing/2014/main" id="{56D19A24-28C7-49A3-A524-2A686DC36F64}"/>
                </a:ext>
              </a:extLst>
            </p:cNvPr>
            <p:cNvSpPr/>
            <p:nvPr userDrawn="1"/>
          </p:nvSpPr>
          <p:spPr>
            <a:xfrm rot="5400000">
              <a:off x="7850548" y="5499901"/>
              <a:ext cx="70649" cy="399757"/>
            </a:xfrm>
            <a:prstGeom prst="flowChartManualInpu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B8D431B-E309-496F-9E52-B02351CEA1A8}"/>
                </a:ext>
              </a:extLst>
            </p:cNvPr>
            <p:cNvSpPr/>
            <p:nvPr userDrawn="1"/>
          </p:nvSpPr>
          <p:spPr>
            <a:xfrm>
              <a:off x="1" y="5664455"/>
              <a:ext cx="7689772" cy="7165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33F3EBD0-C1E6-4FC7-B2B3-83500F96AE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544" y="6043231"/>
            <a:ext cx="1207255" cy="676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28596A-CC7B-E8F4-EEF0-8FBB2A1163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6717" t="5606" r="2" b="1080"/>
          <a:stretch/>
        </p:blipFill>
        <p:spPr>
          <a:xfrm>
            <a:off x="11619844" y="-1"/>
            <a:ext cx="57215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58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C3DBE2-050A-4367-3F4C-47CCAD63A30B}"/>
              </a:ext>
            </a:extLst>
          </p:cNvPr>
          <p:cNvSpPr/>
          <p:nvPr/>
        </p:nvSpPr>
        <p:spPr>
          <a:xfrm>
            <a:off x="1" y="5931569"/>
            <a:ext cx="11602192" cy="9264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A9A464-0CE7-65FE-3FAD-D13BC0266E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5" t="14372" r="26545" b="18961"/>
          <a:stretch/>
        </p:blipFill>
        <p:spPr>
          <a:xfrm>
            <a:off x="-24" y="12032"/>
            <a:ext cx="7976938" cy="6858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7F225DE-3AAA-45E2-8F6F-95DCE1AB5F4D}"/>
              </a:ext>
            </a:extLst>
          </p:cNvPr>
          <p:cNvSpPr txBox="1">
            <a:spLocks/>
          </p:cNvSpPr>
          <p:nvPr/>
        </p:nvSpPr>
        <p:spPr>
          <a:xfrm>
            <a:off x="8122722" y="3540780"/>
            <a:ext cx="3370103" cy="3291832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endParaRPr lang="en-US" sz="105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  <a:cs typeface="Arial" panose="020B0604020202020204" pitchFamily="34" charset="0"/>
              </a:rPr>
              <a:t>Vina Offshore</a:t>
            </a:r>
          </a:p>
          <a:p>
            <a:pPr algn="r"/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  <a:cs typeface="Arial" panose="020B0604020202020204" pitchFamily="34" charset="0"/>
              </a:rPr>
              <a:t>Engineering</a:t>
            </a:r>
          </a:p>
          <a:p>
            <a:pPr algn="r"/>
            <a:endParaRPr lang="en-US" sz="1000" dirty="0">
              <a:solidFill>
                <a:schemeClr val="accent1">
                  <a:lumMod val="50000"/>
                </a:schemeClr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3900" b="1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  <a:cs typeface="Arial" panose="020B0604020202020204" pitchFamily="34" charset="0"/>
              </a:rPr>
              <a:t>Company</a:t>
            </a:r>
          </a:p>
          <a:p>
            <a:pPr algn="r"/>
            <a:r>
              <a:rPr lang="en-US" sz="3900" b="1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  <a:cs typeface="Arial" panose="020B0604020202020204" pitchFamily="34" charset="0"/>
              </a:rPr>
              <a:t>Presentation</a:t>
            </a:r>
          </a:p>
          <a:p>
            <a:pPr algn="r">
              <a:lnSpc>
                <a:spcPct val="100000"/>
              </a:lnSpc>
            </a:pPr>
            <a:endParaRPr lang="en-US" sz="1100" dirty="0">
              <a:solidFill>
                <a:schemeClr val="bg2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r">
              <a:lnSpc>
                <a:spcPct val="100000"/>
              </a:lnSpc>
            </a:pPr>
            <a:endParaRPr lang="en-US" sz="1100" dirty="0">
              <a:solidFill>
                <a:schemeClr val="bg2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r">
              <a:lnSpc>
                <a:spcPct val="100000"/>
              </a:lnSpc>
            </a:pPr>
            <a:endParaRPr lang="en-US" sz="1100" dirty="0">
              <a:solidFill>
                <a:schemeClr val="bg2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r">
              <a:lnSpc>
                <a:spcPct val="100000"/>
              </a:lnSpc>
            </a:pP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&lt;Revision 2025.02&gt;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24F0CBB-AE04-518D-1F17-69AB4B3A8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8037" y="349043"/>
            <a:ext cx="2227697" cy="12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86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78E331-C138-D491-690B-B54F6B1255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483" y="734135"/>
            <a:ext cx="8863254" cy="4985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EA9862-3320-43B6-8174-328999C460FB}"/>
              </a:ext>
            </a:extLst>
          </p:cNvPr>
          <p:cNvCxnSpPr>
            <a:cxnSpLocks/>
          </p:cNvCxnSpPr>
          <p:nvPr/>
        </p:nvCxnSpPr>
        <p:spPr>
          <a:xfrm>
            <a:off x="607853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40F95685-CD07-49FB-B167-8F1A4B98E307}"/>
              </a:ext>
            </a:extLst>
          </p:cNvPr>
          <p:cNvSpPr txBox="1">
            <a:spLocks/>
          </p:cNvSpPr>
          <p:nvPr/>
        </p:nvSpPr>
        <p:spPr>
          <a:xfrm>
            <a:off x="643949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Vina Offshore - Workshop No. 1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4250B00-4A92-459B-8025-F3F9E3E42B86}"/>
              </a:ext>
            </a:extLst>
          </p:cNvPr>
          <p:cNvSpPr txBox="1">
            <a:spLocks/>
          </p:cNvSpPr>
          <p:nvPr/>
        </p:nvSpPr>
        <p:spPr>
          <a:xfrm>
            <a:off x="2036571" y="5747888"/>
            <a:ext cx="4637834" cy="6568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Size: 48m (W) x 80m (L) x 23m (H)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Overhead Crane: 2 x 25T</a:t>
            </a:r>
          </a:p>
        </p:txBody>
      </p:sp>
    </p:spTree>
    <p:extLst>
      <p:ext uri="{BB962C8B-B14F-4D97-AF65-F5344CB8AC3E}">
        <p14:creationId xmlns:p14="http://schemas.microsoft.com/office/powerpoint/2010/main" val="267583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787EAD-8C5E-27D3-527D-1381A1A519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14" y="767278"/>
            <a:ext cx="9345335" cy="5256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EA9862-3320-43B6-8174-328999C460FB}"/>
              </a:ext>
            </a:extLst>
          </p:cNvPr>
          <p:cNvCxnSpPr>
            <a:cxnSpLocks/>
          </p:cNvCxnSpPr>
          <p:nvPr/>
        </p:nvCxnSpPr>
        <p:spPr>
          <a:xfrm>
            <a:off x="607850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40F95685-CD07-49FB-B167-8F1A4B98E307}"/>
              </a:ext>
            </a:extLst>
          </p:cNvPr>
          <p:cNvSpPr txBox="1">
            <a:spLocks/>
          </p:cNvSpPr>
          <p:nvPr/>
        </p:nvSpPr>
        <p:spPr>
          <a:xfrm>
            <a:off x="643946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Vina Offshore - Workshop No. 2 &amp; 3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CAEAAD3-F496-4F57-ABF3-C237A8F190EF}"/>
              </a:ext>
            </a:extLst>
          </p:cNvPr>
          <p:cNvSpPr txBox="1">
            <a:spLocks/>
          </p:cNvSpPr>
          <p:nvPr/>
        </p:nvSpPr>
        <p:spPr>
          <a:xfrm>
            <a:off x="1622918" y="1789767"/>
            <a:ext cx="3779592" cy="1056431"/>
          </a:xfrm>
          <a:prstGeom prst="rect">
            <a:avLst/>
          </a:prstGeom>
          <a:ln w="3175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b="1" u="sng" dirty="0">
                <a:ln w="1270">
                  <a:noFill/>
                </a:ln>
                <a:solidFill>
                  <a:srgbClr val="FF0000"/>
                </a:solidFill>
                <a:latin typeface="Vera Humana 95" panose="020B0402000000000000" pitchFamily="34" charset="0"/>
              </a:rPr>
              <a:t>Workshop No. 2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ln w="1270">
                  <a:noFill/>
                </a:ln>
                <a:solidFill>
                  <a:srgbClr val="FF0000"/>
                </a:solidFill>
                <a:latin typeface="Vera Humana 95" panose="020B0402000000000000" pitchFamily="34" charset="0"/>
              </a:rPr>
              <a:t>Size: 15m (W) x 80m (L) x 9m (H)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ln w="1270">
                  <a:noFill/>
                </a:ln>
                <a:solidFill>
                  <a:srgbClr val="FF0000"/>
                </a:solidFill>
                <a:latin typeface="Vera Humana 95" panose="020B0402000000000000" pitchFamily="34" charset="0"/>
              </a:rPr>
              <a:t>Overhead Crane: 2 x 10T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CC88323-EAD3-7C88-7A2B-D668206D5A36}"/>
              </a:ext>
            </a:extLst>
          </p:cNvPr>
          <p:cNvSpPr txBox="1">
            <a:spLocks/>
          </p:cNvSpPr>
          <p:nvPr/>
        </p:nvSpPr>
        <p:spPr>
          <a:xfrm>
            <a:off x="6179903" y="1783595"/>
            <a:ext cx="3897092" cy="10564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b="1" u="sng" dirty="0">
                <a:ln w="1270">
                  <a:noFill/>
                </a:ln>
                <a:solidFill>
                  <a:srgbClr val="FF0000"/>
                </a:solidFill>
                <a:latin typeface="Vera Humana 95" panose="020B0402000000000000" pitchFamily="34" charset="0"/>
              </a:rPr>
              <a:t>Workshop No. 3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ln w="1270">
                  <a:noFill/>
                </a:ln>
                <a:solidFill>
                  <a:srgbClr val="FF0000"/>
                </a:solidFill>
                <a:latin typeface="Vera Humana 95" panose="020B0402000000000000" pitchFamily="34" charset="0"/>
              </a:rPr>
              <a:t>Size: 25m (W) x 80m (L) x 9m (H)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ln w="1270">
                  <a:noFill/>
                </a:ln>
                <a:solidFill>
                  <a:srgbClr val="FF0000"/>
                </a:solidFill>
                <a:latin typeface="Vera Humana 95" panose="020B0402000000000000" pitchFamily="34" charset="0"/>
              </a:rPr>
              <a:t>Overhead Crane: 2 x 10T</a:t>
            </a:r>
          </a:p>
        </p:txBody>
      </p:sp>
    </p:spTree>
    <p:extLst>
      <p:ext uri="{BB962C8B-B14F-4D97-AF65-F5344CB8AC3E}">
        <p14:creationId xmlns:p14="http://schemas.microsoft.com/office/powerpoint/2010/main" val="142607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D9DB0-9F4D-0FBC-FCF9-2FF2988D61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60" y="984133"/>
            <a:ext cx="8824289" cy="4963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EA9862-3320-43B6-8174-328999C460FB}"/>
              </a:ext>
            </a:extLst>
          </p:cNvPr>
          <p:cNvCxnSpPr>
            <a:cxnSpLocks/>
          </p:cNvCxnSpPr>
          <p:nvPr/>
        </p:nvCxnSpPr>
        <p:spPr>
          <a:xfrm>
            <a:off x="607841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40F95685-CD07-49FB-B167-8F1A4B98E307}"/>
              </a:ext>
            </a:extLst>
          </p:cNvPr>
          <p:cNvSpPr txBox="1">
            <a:spLocks/>
          </p:cNvSpPr>
          <p:nvPr/>
        </p:nvSpPr>
        <p:spPr>
          <a:xfrm>
            <a:off x="643937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Vina Offshore - Workshop No. 4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05EFB61-C9FE-4E6B-A053-4A1E82EBCC7C}"/>
              </a:ext>
            </a:extLst>
          </p:cNvPr>
          <p:cNvSpPr txBox="1">
            <a:spLocks/>
          </p:cNvSpPr>
          <p:nvPr/>
        </p:nvSpPr>
        <p:spPr>
          <a:xfrm>
            <a:off x="3360437" y="1353167"/>
            <a:ext cx="4247115" cy="10752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Designated Stainless Steel Workshop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Size: 18m (W) x 68m (L) x 9m (H)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Overhead Crane: 1 x 10T and 1 x 5T</a:t>
            </a:r>
          </a:p>
        </p:txBody>
      </p:sp>
    </p:spTree>
    <p:extLst>
      <p:ext uri="{BB962C8B-B14F-4D97-AF65-F5344CB8AC3E}">
        <p14:creationId xmlns:p14="http://schemas.microsoft.com/office/powerpoint/2010/main" val="323681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5E270C-2A99-776F-FE56-300523DB4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r="8750"/>
          <a:stretch>
            <a:fillRect/>
          </a:stretch>
        </p:blipFill>
        <p:spPr>
          <a:xfrm>
            <a:off x="1227670" y="724933"/>
            <a:ext cx="8280401" cy="5235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EA9862-3320-43B6-8174-328999C460FB}"/>
              </a:ext>
            </a:extLst>
          </p:cNvPr>
          <p:cNvCxnSpPr>
            <a:cxnSpLocks/>
          </p:cNvCxnSpPr>
          <p:nvPr/>
        </p:nvCxnSpPr>
        <p:spPr>
          <a:xfrm>
            <a:off x="607847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40F95685-CD07-49FB-B167-8F1A4B98E307}"/>
              </a:ext>
            </a:extLst>
          </p:cNvPr>
          <p:cNvSpPr txBox="1">
            <a:spLocks/>
          </p:cNvSpPr>
          <p:nvPr/>
        </p:nvSpPr>
        <p:spPr>
          <a:xfrm>
            <a:off x="643943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Vina Offshore - Workshop No. 5 &amp; 6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B49B420-1BE9-4638-96DD-14F48D4CA4EB}"/>
              </a:ext>
            </a:extLst>
          </p:cNvPr>
          <p:cNvSpPr txBox="1">
            <a:spLocks/>
          </p:cNvSpPr>
          <p:nvPr/>
        </p:nvSpPr>
        <p:spPr>
          <a:xfrm>
            <a:off x="1535799" y="1032574"/>
            <a:ext cx="4319401" cy="12280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None/>
            </a:pPr>
            <a:r>
              <a:rPr lang="en-US" sz="1800" b="1" u="sng" dirty="0">
                <a:ln w="1270">
                  <a:noFill/>
                </a:ln>
                <a:solidFill>
                  <a:srgbClr val="FF0000"/>
                </a:solidFill>
                <a:latin typeface="Vera Humana 95" panose="020B0402000000000000" pitchFamily="34" charset="0"/>
              </a:rPr>
              <a:t>Workshop 5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ln w="1270">
                  <a:noFill/>
                </a:ln>
                <a:solidFill>
                  <a:srgbClr val="FF0000"/>
                </a:solidFill>
                <a:latin typeface="Vera Humana 95" panose="020B0402000000000000" pitchFamily="34" charset="0"/>
              </a:rPr>
              <a:t>Size: 19</a:t>
            </a: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m (W) x 100m (L) x 10m (H)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Overhead Crane: 2 x 10T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585FA8D-A2AB-7BB5-1F62-F7549E138944}"/>
              </a:ext>
            </a:extLst>
          </p:cNvPr>
          <p:cNvSpPr txBox="1">
            <a:spLocks/>
          </p:cNvSpPr>
          <p:nvPr/>
        </p:nvSpPr>
        <p:spPr>
          <a:xfrm>
            <a:off x="5574392" y="1032574"/>
            <a:ext cx="4319401" cy="14838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None/>
            </a:pPr>
            <a:r>
              <a:rPr lang="en-US" sz="1800" b="1" u="sng" dirty="0">
                <a:ln w="1270">
                  <a:noFill/>
                </a:ln>
                <a:solidFill>
                  <a:srgbClr val="FF0000"/>
                </a:solidFill>
                <a:latin typeface="Vera Humana 95" panose="020B0402000000000000" pitchFamily="34" charset="0"/>
              </a:rPr>
              <a:t>Workshop 6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ln w="1270">
                  <a:noFill/>
                </a:ln>
                <a:solidFill>
                  <a:srgbClr val="FF0000"/>
                </a:solidFill>
                <a:latin typeface="Vera Humana 95" panose="020B0402000000000000" pitchFamily="34" charset="0"/>
              </a:rPr>
              <a:t>Size: 19</a:t>
            </a: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m (W) x 100m (L) x 10m (H)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Overhead Crane: 2 x 10T </a:t>
            </a:r>
            <a:endParaRPr lang="en-US" sz="1800" b="1" dirty="0">
              <a:ln w="1270">
                <a:noFill/>
              </a:ln>
              <a:solidFill>
                <a:srgbClr val="FF0000"/>
              </a:solidFill>
              <a:latin typeface="Vera Humana 95" panose="020B0402000000000000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endParaRPr lang="en-US" sz="1800" b="1" dirty="0">
              <a:solidFill>
                <a:srgbClr val="FF0000"/>
              </a:solidFill>
              <a:latin typeface="Vera Humana 95" panose="020B0402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3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8B8223-F2D3-56B8-09E5-3324FAD5A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C75A74F-A60A-8D43-140F-67DDB4CC3398}"/>
              </a:ext>
            </a:extLst>
          </p:cNvPr>
          <p:cNvCxnSpPr>
            <a:cxnSpLocks/>
          </p:cNvCxnSpPr>
          <p:nvPr/>
        </p:nvCxnSpPr>
        <p:spPr>
          <a:xfrm>
            <a:off x="607847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54A266E2-0174-42D4-2AD9-1F71849F3CA0}"/>
              </a:ext>
            </a:extLst>
          </p:cNvPr>
          <p:cNvSpPr txBox="1">
            <a:spLocks/>
          </p:cNvSpPr>
          <p:nvPr/>
        </p:nvSpPr>
        <p:spPr>
          <a:xfrm>
            <a:off x="643943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Vina Offshore - Workshop No. 5 &amp; 6 - Extension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210382-5715-F985-E4F2-2C9027E7F2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31" y="866688"/>
            <a:ext cx="8898856" cy="5005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74CB131-ADB1-8006-BADD-1C477DA90337}"/>
              </a:ext>
            </a:extLst>
          </p:cNvPr>
          <p:cNvSpPr txBox="1">
            <a:spLocks/>
          </p:cNvSpPr>
          <p:nvPr/>
        </p:nvSpPr>
        <p:spPr>
          <a:xfrm>
            <a:off x="2043791" y="1518531"/>
            <a:ext cx="3798201" cy="8046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ln w="1270">
                  <a:noFill/>
                </a:ln>
                <a:solidFill>
                  <a:srgbClr val="FF0000"/>
                </a:solidFill>
                <a:latin typeface="Vera Humana 95" panose="020B0402000000000000" pitchFamily="34" charset="0"/>
              </a:rPr>
              <a:t>Size: 15</a:t>
            </a: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m (W) x 38m (L) x 7m (H)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Overhead Crane: 2 x 5T</a:t>
            </a:r>
          </a:p>
        </p:txBody>
      </p:sp>
    </p:spTree>
    <p:extLst>
      <p:ext uri="{BB962C8B-B14F-4D97-AF65-F5344CB8AC3E}">
        <p14:creationId xmlns:p14="http://schemas.microsoft.com/office/powerpoint/2010/main" val="213023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D99478-F416-A965-32C9-7DD6FF316B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7" t="12121" b="20000"/>
          <a:stretch/>
        </p:blipFill>
        <p:spPr>
          <a:xfrm>
            <a:off x="1143036" y="887595"/>
            <a:ext cx="7964869" cy="5082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EA9862-3320-43B6-8174-328999C460FB}"/>
              </a:ext>
            </a:extLst>
          </p:cNvPr>
          <p:cNvCxnSpPr>
            <a:cxnSpLocks/>
          </p:cNvCxnSpPr>
          <p:nvPr/>
        </p:nvCxnSpPr>
        <p:spPr>
          <a:xfrm>
            <a:off x="607842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40F95685-CD07-49FB-B167-8F1A4B98E307}"/>
              </a:ext>
            </a:extLst>
          </p:cNvPr>
          <p:cNvSpPr txBox="1">
            <a:spLocks/>
          </p:cNvSpPr>
          <p:nvPr/>
        </p:nvSpPr>
        <p:spPr>
          <a:xfrm>
            <a:off x="643938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Vina Offshore - Blasting &amp; Painting Workshops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E528CFA-51A5-ACFE-F066-B3662C01BB9B}"/>
              </a:ext>
            </a:extLst>
          </p:cNvPr>
          <p:cNvSpPr txBox="1">
            <a:spLocks/>
          </p:cNvSpPr>
          <p:nvPr/>
        </p:nvSpPr>
        <p:spPr>
          <a:xfrm>
            <a:off x="1364198" y="1098441"/>
            <a:ext cx="5012533" cy="7468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ln w="1270">
                  <a:noFill/>
                </a:ln>
                <a:solidFill>
                  <a:srgbClr val="FF0000"/>
                </a:solidFill>
                <a:latin typeface="Vera Humana 95" panose="020B0402000000000000" pitchFamily="34" charset="0"/>
              </a:rPr>
              <a:t>Blasting: 17.4m (L) x 18.2m (W) x 13m (H)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ln w="1270">
                  <a:noFill/>
                </a:ln>
                <a:solidFill>
                  <a:srgbClr val="FF0000"/>
                </a:solidFill>
                <a:latin typeface="Vera Humana 95" panose="020B0402000000000000" pitchFamily="34" charset="0"/>
              </a:rPr>
              <a:t>Painting: 17.4m (L) x 14.2m (W) x 13m (H)</a:t>
            </a:r>
          </a:p>
        </p:txBody>
      </p:sp>
    </p:spTree>
    <p:extLst>
      <p:ext uri="{BB962C8B-B14F-4D97-AF65-F5344CB8AC3E}">
        <p14:creationId xmlns:p14="http://schemas.microsoft.com/office/powerpoint/2010/main" val="344819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40B89D8-08AB-06CA-EA24-470B67DE67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86" y="855383"/>
            <a:ext cx="7457703" cy="5593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EA9862-3320-43B6-8174-328999C460FB}"/>
              </a:ext>
            </a:extLst>
          </p:cNvPr>
          <p:cNvCxnSpPr>
            <a:cxnSpLocks/>
          </p:cNvCxnSpPr>
          <p:nvPr/>
        </p:nvCxnSpPr>
        <p:spPr>
          <a:xfrm>
            <a:off x="607841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40F95685-CD07-49FB-B167-8F1A4B98E307}"/>
              </a:ext>
            </a:extLst>
          </p:cNvPr>
          <p:cNvSpPr txBox="1">
            <a:spLocks/>
          </p:cNvSpPr>
          <p:nvPr/>
        </p:nvSpPr>
        <p:spPr>
          <a:xfrm>
            <a:off x="643937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Vina Offshore - Warehouse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C6D2A2D-1DAB-0E5D-938E-C6257E7C1982}"/>
              </a:ext>
            </a:extLst>
          </p:cNvPr>
          <p:cNvSpPr txBox="1">
            <a:spLocks/>
          </p:cNvSpPr>
          <p:nvPr/>
        </p:nvSpPr>
        <p:spPr>
          <a:xfrm>
            <a:off x="1183490" y="2236995"/>
            <a:ext cx="4319401" cy="7468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ln w="1270">
                  <a:noFill/>
                </a:ln>
                <a:solidFill>
                  <a:srgbClr val="FF0000"/>
                </a:solidFill>
                <a:latin typeface="Vera Humana 95" panose="020B0402000000000000" pitchFamily="34" charset="0"/>
              </a:rPr>
              <a:t>Size: 15m (W) x 48m (L) x 9m (H)</a:t>
            </a:r>
          </a:p>
        </p:txBody>
      </p:sp>
    </p:spTree>
    <p:extLst>
      <p:ext uri="{BB962C8B-B14F-4D97-AF65-F5344CB8AC3E}">
        <p14:creationId xmlns:p14="http://schemas.microsoft.com/office/powerpoint/2010/main" val="126621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FD21541-09FE-633A-48C7-19BB11B4F3F1}"/>
              </a:ext>
            </a:extLst>
          </p:cNvPr>
          <p:cNvSpPr txBox="1"/>
          <p:nvPr/>
        </p:nvSpPr>
        <p:spPr>
          <a:xfrm>
            <a:off x="4809681" y="1499601"/>
            <a:ext cx="3550972" cy="1015663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Video Tour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0BB2321-940B-D627-B593-94BC59CB5A07}"/>
              </a:ext>
            </a:extLst>
          </p:cNvPr>
          <p:cNvSpPr txBox="1">
            <a:spLocks/>
          </p:cNvSpPr>
          <p:nvPr/>
        </p:nvSpPr>
        <p:spPr>
          <a:xfrm>
            <a:off x="4809681" y="2660378"/>
            <a:ext cx="3708677" cy="17119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2023 Edition</a:t>
            </a:r>
          </a:p>
          <a:p>
            <a:pPr>
              <a:lnSpc>
                <a:spcPct val="100000"/>
              </a:lnSpc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About 5 minutes</a:t>
            </a:r>
          </a:p>
          <a:p>
            <a:pPr>
              <a:lnSpc>
                <a:spcPct val="100000"/>
              </a:lnSpc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Showcase Facilities</a:t>
            </a:r>
          </a:p>
        </p:txBody>
      </p:sp>
      <p:pic>
        <p:nvPicPr>
          <p:cNvPr id="1026" name="Picture 2" descr="Audio video, file, file format, format, mp4 file, music, video icon -  Download on Iconfinder">
            <a:extLst>
              <a:ext uri="{FF2B5EF4-FFF2-40B4-BE49-F238E27FC236}">
                <a16:creationId xmlns:a16="http://schemas.microsoft.com/office/drawing/2014/main" id="{D3E72492-77E2-4ED7-7664-E0BF81B24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062" y="1701183"/>
            <a:ext cx="2288619" cy="228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82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1ACB46-78EB-472C-B643-327A7474F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989" y="746572"/>
            <a:ext cx="6291657" cy="571853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4084BF9-EA1F-4795-9C5F-0EF6A8F99F76}"/>
              </a:ext>
            </a:extLst>
          </p:cNvPr>
          <p:cNvCxnSpPr>
            <a:cxnSpLocks/>
          </p:cNvCxnSpPr>
          <p:nvPr/>
        </p:nvCxnSpPr>
        <p:spPr>
          <a:xfrm>
            <a:off x="605495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3">
            <a:extLst>
              <a:ext uri="{FF2B5EF4-FFF2-40B4-BE49-F238E27FC236}">
                <a16:creationId xmlns:a16="http://schemas.microsoft.com/office/drawing/2014/main" id="{95DCF88F-4D47-4E2E-AB5E-4074F3F97B7B}"/>
              </a:ext>
            </a:extLst>
          </p:cNvPr>
          <p:cNvSpPr txBox="1">
            <a:spLocks/>
          </p:cNvSpPr>
          <p:nvPr/>
        </p:nvSpPr>
        <p:spPr>
          <a:xfrm>
            <a:off x="641591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Facilities - Overview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3354E81-FA14-18C7-C3CD-B088FF95BBA2}"/>
              </a:ext>
            </a:extLst>
          </p:cNvPr>
          <p:cNvSpPr/>
          <p:nvPr/>
        </p:nvSpPr>
        <p:spPr>
          <a:xfrm>
            <a:off x="4991752" y="5278579"/>
            <a:ext cx="273811" cy="2493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A134698-446C-6418-1275-E4FACBAB50DF}"/>
              </a:ext>
            </a:extLst>
          </p:cNvPr>
          <p:cNvSpPr/>
          <p:nvPr/>
        </p:nvSpPr>
        <p:spPr>
          <a:xfrm>
            <a:off x="4674968" y="5138055"/>
            <a:ext cx="273811" cy="2493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allout: Bent Line with Accent Bar 9">
            <a:extLst>
              <a:ext uri="{FF2B5EF4-FFF2-40B4-BE49-F238E27FC236}">
                <a16:creationId xmlns:a16="http://schemas.microsoft.com/office/drawing/2014/main" id="{4DF6C03C-336B-BB61-A6AE-E06C435D0EA0}"/>
              </a:ext>
            </a:extLst>
          </p:cNvPr>
          <p:cNvSpPr/>
          <p:nvPr/>
        </p:nvSpPr>
        <p:spPr>
          <a:xfrm flipH="1">
            <a:off x="403620" y="927455"/>
            <a:ext cx="1881220" cy="353968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62896"/>
              <a:gd name="adj6" fmla="val -99131"/>
            </a:avLst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Vera Humana 95" panose="020B0402000000000000" pitchFamily="34" charset="0"/>
              </a:rPr>
              <a:t>Workshop 6</a:t>
            </a:r>
          </a:p>
        </p:txBody>
      </p:sp>
      <p:sp>
        <p:nvSpPr>
          <p:cNvPr id="11" name="Callout: Bent Line with Accent Bar 10">
            <a:extLst>
              <a:ext uri="{FF2B5EF4-FFF2-40B4-BE49-F238E27FC236}">
                <a16:creationId xmlns:a16="http://schemas.microsoft.com/office/drawing/2014/main" id="{E6A3F95E-EB38-BCB6-C52B-C013955EDDD7}"/>
              </a:ext>
            </a:extLst>
          </p:cNvPr>
          <p:cNvSpPr/>
          <p:nvPr/>
        </p:nvSpPr>
        <p:spPr>
          <a:xfrm>
            <a:off x="8442457" y="5472540"/>
            <a:ext cx="1517880" cy="317838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32555"/>
              <a:gd name="adj6" fmla="val -120910"/>
            </a:avLst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Vera Humana 95" panose="020B0402000000000000" pitchFamily="34" charset="0"/>
              </a:rPr>
              <a:t>Workshop 2</a:t>
            </a:r>
          </a:p>
        </p:txBody>
      </p:sp>
      <p:sp>
        <p:nvSpPr>
          <p:cNvPr id="12" name="Callout: Bent Line with Accent Bar 11">
            <a:extLst>
              <a:ext uri="{FF2B5EF4-FFF2-40B4-BE49-F238E27FC236}">
                <a16:creationId xmlns:a16="http://schemas.microsoft.com/office/drawing/2014/main" id="{5F60FDF8-C11D-D192-55E7-937554873A76}"/>
              </a:ext>
            </a:extLst>
          </p:cNvPr>
          <p:cNvSpPr/>
          <p:nvPr/>
        </p:nvSpPr>
        <p:spPr>
          <a:xfrm>
            <a:off x="8800001" y="4992598"/>
            <a:ext cx="1517880" cy="317838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32555"/>
              <a:gd name="adj6" fmla="val -120910"/>
            </a:avLst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Vera Humana 95" panose="020B0402000000000000" pitchFamily="34" charset="0"/>
              </a:rPr>
              <a:t>Workshop 1</a:t>
            </a:r>
          </a:p>
        </p:txBody>
      </p:sp>
      <p:sp>
        <p:nvSpPr>
          <p:cNvPr id="13" name="Callout: Bent Line with Accent Bar 12">
            <a:extLst>
              <a:ext uri="{FF2B5EF4-FFF2-40B4-BE49-F238E27FC236}">
                <a16:creationId xmlns:a16="http://schemas.microsoft.com/office/drawing/2014/main" id="{9683EA92-3ACB-64DC-5468-555EBAB6F154}"/>
              </a:ext>
            </a:extLst>
          </p:cNvPr>
          <p:cNvSpPr/>
          <p:nvPr/>
        </p:nvSpPr>
        <p:spPr>
          <a:xfrm>
            <a:off x="9047404" y="4349345"/>
            <a:ext cx="1904132" cy="317838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88599"/>
              <a:gd name="adj6" fmla="val -97291"/>
            </a:avLst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Vera Humana 95" panose="020B0402000000000000" pitchFamily="34" charset="0"/>
              </a:rPr>
              <a:t>Workshop 4 (S/S)</a:t>
            </a:r>
          </a:p>
        </p:txBody>
      </p:sp>
      <p:sp>
        <p:nvSpPr>
          <p:cNvPr id="14" name="Callout: Bent Line with Accent Bar 13">
            <a:extLst>
              <a:ext uri="{FF2B5EF4-FFF2-40B4-BE49-F238E27FC236}">
                <a16:creationId xmlns:a16="http://schemas.microsoft.com/office/drawing/2014/main" id="{4CD3E90D-EF3A-7475-C8B2-85ECBA40C8EE}"/>
              </a:ext>
            </a:extLst>
          </p:cNvPr>
          <p:cNvSpPr/>
          <p:nvPr/>
        </p:nvSpPr>
        <p:spPr>
          <a:xfrm>
            <a:off x="8891047" y="3765479"/>
            <a:ext cx="1517880" cy="317838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2665"/>
              <a:gd name="adj6" fmla="val -99786"/>
            </a:avLst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Vera Humana 95" panose="020B0402000000000000" pitchFamily="34" charset="0"/>
              </a:rPr>
              <a:t>Office Building</a:t>
            </a:r>
          </a:p>
        </p:txBody>
      </p:sp>
      <p:sp>
        <p:nvSpPr>
          <p:cNvPr id="15" name="Callout: Bent Line with Accent Bar 14">
            <a:extLst>
              <a:ext uri="{FF2B5EF4-FFF2-40B4-BE49-F238E27FC236}">
                <a16:creationId xmlns:a16="http://schemas.microsoft.com/office/drawing/2014/main" id="{87DDE9E2-0591-0B4B-B1C7-1718DE0D5A76}"/>
              </a:ext>
            </a:extLst>
          </p:cNvPr>
          <p:cNvSpPr/>
          <p:nvPr/>
        </p:nvSpPr>
        <p:spPr>
          <a:xfrm>
            <a:off x="9043447" y="3145983"/>
            <a:ext cx="1517880" cy="317838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20633"/>
              <a:gd name="adj6" fmla="val -90398"/>
            </a:avLst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Vera Humana 95" panose="020B0402000000000000" pitchFamily="34" charset="0"/>
              </a:rPr>
              <a:t>Warehouse</a:t>
            </a:r>
          </a:p>
        </p:txBody>
      </p:sp>
      <p:sp>
        <p:nvSpPr>
          <p:cNvPr id="16" name="Callout: Bent Line with Accent Bar 15">
            <a:extLst>
              <a:ext uri="{FF2B5EF4-FFF2-40B4-BE49-F238E27FC236}">
                <a16:creationId xmlns:a16="http://schemas.microsoft.com/office/drawing/2014/main" id="{C9C5A0C4-AE18-F4F5-86E4-A97309B13A43}"/>
              </a:ext>
            </a:extLst>
          </p:cNvPr>
          <p:cNvSpPr/>
          <p:nvPr/>
        </p:nvSpPr>
        <p:spPr>
          <a:xfrm>
            <a:off x="7355171" y="1802091"/>
            <a:ext cx="1517880" cy="317838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28985"/>
              <a:gd name="adj6" fmla="val -79445"/>
            </a:avLst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Vera Humana 95" panose="020B0402000000000000" pitchFamily="34" charset="0"/>
              </a:rPr>
              <a:t>Main Gate</a:t>
            </a:r>
          </a:p>
        </p:txBody>
      </p:sp>
      <p:sp>
        <p:nvSpPr>
          <p:cNvPr id="17" name="Callout: Bent Line with Accent Bar 16">
            <a:extLst>
              <a:ext uri="{FF2B5EF4-FFF2-40B4-BE49-F238E27FC236}">
                <a16:creationId xmlns:a16="http://schemas.microsoft.com/office/drawing/2014/main" id="{38EB2A27-A15F-D9EB-99DB-5698BB510F0C}"/>
              </a:ext>
            </a:extLst>
          </p:cNvPr>
          <p:cNvSpPr/>
          <p:nvPr/>
        </p:nvSpPr>
        <p:spPr>
          <a:xfrm flipH="1">
            <a:off x="413520" y="1531117"/>
            <a:ext cx="1881220" cy="353968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05863"/>
              <a:gd name="adj6" fmla="val -89031"/>
            </a:avLst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Vera Humana 95" panose="020B0402000000000000" pitchFamily="34" charset="0"/>
              </a:rPr>
              <a:t>Workshop 5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CC6EC25-0225-DED3-1CF4-43C668D033B9}"/>
              </a:ext>
            </a:extLst>
          </p:cNvPr>
          <p:cNvSpPr/>
          <p:nvPr/>
        </p:nvSpPr>
        <p:spPr>
          <a:xfrm>
            <a:off x="5884273" y="5278580"/>
            <a:ext cx="273811" cy="2493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9FD7AF8-82CB-661F-D8DE-212F173846B6}"/>
              </a:ext>
            </a:extLst>
          </p:cNvPr>
          <p:cNvSpPr/>
          <p:nvPr/>
        </p:nvSpPr>
        <p:spPr>
          <a:xfrm>
            <a:off x="6559184" y="4587834"/>
            <a:ext cx="273811" cy="2493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B02C926-73C7-696B-059A-FD82F0EB3F3F}"/>
              </a:ext>
            </a:extLst>
          </p:cNvPr>
          <p:cNvSpPr/>
          <p:nvPr/>
        </p:nvSpPr>
        <p:spPr>
          <a:xfrm>
            <a:off x="6260325" y="5037116"/>
            <a:ext cx="273811" cy="2493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DC4D052-96D1-CBA8-3494-FDB572EDFA21}"/>
              </a:ext>
            </a:extLst>
          </p:cNvPr>
          <p:cNvSpPr/>
          <p:nvPr/>
        </p:nvSpPr>
        <p:spPr>
          <a:xfrm>
            <a:off x="4143107" y="1836319"/>
            <a:ext cx="273811" cy="2493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E20635A-027F-1DF4-0CC1-17661115697C}"/>
              </a:ext>
            </a:extLst>
          </p:cNvPr>
          <p:cNvSpPr/>
          <p:nvPr/>
        </p:nvSpPr>
        <p:spPr>
          <a:xfrm>
            <a:off x="4359479" y="4992598"/>
            <a:ext cx="273811" cy="2493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llout: Bent Line with Accent Bar 6">
            <a:extLst>
              <a:ext uri="{FF2B5EF4-FFF2-40B4-BE49-F238E27FC236}">
                <a16:creationId xmlns:a16="http://schemas.microsoft.com/office/drawing/2014/main" id="{8BA36E8B-5CE4-296D-39B0-42E17B9C6532}"/>
              </a:ext>
            </a:extLst>
          </p:cNvPr>
          <p:cNvSpPr/>
          <p:nvPr/>
        </p:nvSpPr>
        <p:spPr>
          <a:xfrm flipH="1">
            <a:off x="1157578" y="4255627"/>
            <a:ext cx="1881220" cy="552786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63136"/>
              <a:gd name="adj6" fmla="val -77036"/>
            </a:avLst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Vera Humana 95" panose="020B0402000000000000" pitchFamily="34" charset="0"/>
              </a:rPr>
              <a:t>Blasting &amp; Painting Workshops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DFD0D66-A66F-6F8C-31D2-A26992040F18}"/>
              </a:ext>
            </a:extLst>
          </p:cNvPr>
          <p:cNvSpPr/>
          <p:nvPr/>
        </p:nvSpPr>
        <p:spPr>
          <a:xfrm>
            <a:off x="7380805" y="3304902"/>
            <a:ext cx="273811" cy="2493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2034AEA-C895-D155-C0BF-2512DAA42F25}"/>
              </a:ext>
            </a:extLst>
          </p:cNvPr>
          <p:cNvSpPr/>
          <p:nvPr/>
        </p:nvSpPr>
        <p:spPr>
          <a:xfrm>
            <a:off x="4948779" y="4282637"/>
            <a:ext cx="316783" cy="408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390B4DF-4D26-02CA-062F-08F52B9B0ACA}"/>
              </a:ext>
            </a:extLst>
          </p:cNvPr>
          <p:cNvSpPr/>
          <p:nvPr/>
        </p:nvSpPr>
        <p:spPr>
          <a:xfrm>
            <a:off x="6987153" y="3445521"/>
            <a:ext cx="273811" cy="2493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B756318-FA18-DF27-67C9-36063BD363F5}"/>
              </a:ext>
            </a:extLst>
          </p:cNvPr>
          <p:cNvSpPr/>
          <p:nvPr/>
        </p:nvSpPr>
        <p:spPr>
          <a:xfrm>
            <a:off x="7010903" y="3982495"/>
            <a:ext cx="273811" cy="2493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llout: Bent Line with Accent Bar 3">
            <a:extLst>
              <a:ext uri="{FF2B5EF4-FFF2-40B4-BE49-F238E27FC236}">
                <a16:creationId xmlns:a16="http://schemas.microsoft.com/office/drawing/2014/main" id="{913DB578-99EF-FDE8-551D-A988CC080BEE}"/>
              </a:ext>
            </a:extLst>
          </p:cNvPr>
          <p:cNvSpPr/>
          <p:nvPr/>
        </p:nvSpPr>
        <p:spPr>
          <a:xfrm flipH="1">
            <a:off x="2665322" y="5841925"/>
            <a:ext cx="1881220" cy="353968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70888"/>
              <a:gd name="adj6" fmla="val -90310"/>
            </a:avLst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Vera Humana 95" panose="020B0402000000000000" pitchFamily="34" charset="0"/>
              </a:rPr>
              <a:t>Workshop 3</a:t>
            </a:r>
          </a:p>
        </p:txBody>
      </p:sp>
    </p:spTree>
    <p:extLst>
      <p:ext uri="{BB962C8B-B14F-4D97-AF65-F5344CB8AC3E}">
        <p14:creationId xmlns:p14="http://schemas.microsoft.com/office/powerpoint/2010/main" val="3355638661"/>
      </p:ext>
    </p:extLst>
  </p:cSld>
  <p:clrMapOvr>
    <a:masterClrMapping/>
  </p:clrMapOvr>
  <p:transition spd="slow">
    <p:wheel spokes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8C2AD6-41E3-49F7-9878-1D444961AF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" t="3392" r="10123" b="10399"/>
          <a:stretch/>
        </p:blipFill>
        <p:spPr>
          <a:xfrm>
            <a:off x="552506" y="174420"/>
            <a:ext cx="10628416" cy="5817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2E69835-6C39-25C4-75E1-C658C7B841D3}"/>
              </a:ext>
            </a:extLst>
          </p:cNvPr>
          <p:cNvSpPr/>
          <p:nvPr/>
        </p:nvSpPr>
        <p:spPr>
          <a:xfrm>
            <a:off x="894002" y="3761040"/>
            <a:ext cx="9930664" cy="1840675"/>
          </a:xfrm>
          <a:prstGeom prst="rect">
            <a:avLst/>
          </a:prstGeom>
          <a:ln>
            <a:noFill/>
          </a:ln>
        </p:spPr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8F698FA-26D3-6AD3-1812-A429B4A43951}"/>
              </a:ext>
            </a:extLst>
          </p:cNvPr>
          <p:cNvSpPr/>
          <p:nvPr/>
        </p:nvSpPr>
        <p:spPr>
          <a:xfrm>
            <a:off x="894002" y="254759"/>
            <a:ext cx="9923568" cy="799003"/>
          </a:xfrm>
          <a:custGeom>
            <a:avLst/>
            <a:gdLst>
              <a:gd name="connsiteX0" fmla="*/ 0 w 9923568"/>
              <a:gd name="connsiteY0" fmla="*/ 79900 h 799003"/>
              <a:gd name="connsiteX1" fmla="*/ 79900 w 9923568"/>
              <a:gd name="connsiteY1" fmla="*/ 0 h 799003"/>
              <a:gd name="connsiteX2" fmla="*/ 9843668 w 9923568"/>
              <a:gd name="connsiteY2" fmla="*/ 0 h 799003"/>
              <a:gd name="connsiteX3" fmla="*/ 9923568 w 9923568"/>
              <a:gd name="connsiteY3" fmla="*/ 79900 h 799003"/>
              <a:gd name="connsiteX4" fmla="*/ 9923568 w 9923568"/>
              <a:gd name="connsiteY4" fmla="*/ 719103 h 799003"/>
              <a:gd name="connsiteX5" fmla="*/ 9843668 w 9923568"/>
              <a:gd name="connsiteY5" fmla="*/ 799003 h 799003"/>
              <a:gd name="connsiteX6" fmla="*/ 79900 w 9923568"/>
              <a:gd name="connsiteY6" fmla="*/ 799003 h 799003"/>
              <a:gd name="connsiteX7" fmla="*/ 0 w 9923568"/>
              <a:gd name="connsiteY7" fmla="*/ 719103 h 799003"/>
              <a:gd name="connsiteX8" fmla="*/ 0 w 9923568"/>
              <a:gd name="connsiteY8" fmla="*/ 79900 h 799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23568" h="799003">
                <a:moveTo>
                  <a:pt x="0" y="79900"/>
                </a:moveTo>
                <a:cubicBezTo>
                  <a:pt x="0" y="35772"/>
                  <a:pt x="35772" y="0"/>
                  <a:pt x="79900" y="0"/>
                </a:cubicBezTo>
                <a:lnTo>
                  <a:pt x="9843668" y="0"/>
                </a:lnTo>
                <a:cubicBezTo>
                  <a:pt x="9887796" y="0"/>
                  <a:pt x="9923568" y="35772"/>
                  <a:pt x="9923568" y="79900"/>
                </a:cubicBezTo>
                <a:lnTo>
                  <a:pt x="9923568" y="719103"/>
                </a:lnTo>
                <a:cubicBezTo>
                  <a:pt x="9923568" y="763231"/>
                  <a:pt x="9887796" y="799003"/>
                  <a:pt x="9843668" y="799003"/>
                </a:cubicBezTo>
                <a:lnTo>
                  <a:pt x="79900" y="799003"/>
                </a:lnTo>
                <a:cubicBezTo>
                  <a:pt x="35772" y="799003"/>
                  <a:pt x="0" y="763231"/>
                  <a:pt x="0" y="719103"/>
                </a:cubicBezTo>
                <a:lnTo>
                  <a:pt x="0" y="79900"/>
                </a:lnTo>
                <a:close/>
              </a:path>
            </a:pathLst>
          </a:custGeom>
          <a:noFill/>
          <a:ln w="19050"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3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942" tIns="152942" rIns="152942" bIns="152942" numCol="1" spcCol="1270" anchor="ctr" anchorCtr="0">
            <a:noAutofit/>
          </a:bodyPr>
          <a:lstStyle/>
          <a:p>
            <a:pPr marL="0" lvl="0" indent="0" algn="ctr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400" b="0" kern="1200" dirty="0">
                <a:ln>
                  <a:noFill/>
                </a:ln>
                <a:solidFill>
                  <a:srgbClr val="EAEFF7"/>
                </a:solidFill>
                <a:latin typeface="Impact" panose="020B0806030902050204" pitchFamily="34" charset="0"/>
              </a:rPr>
              <a:t>Services of Vina Offshore Engineering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F353BD2-1D8E-18EC-27E8-5118494B7C8E}"/>
              </a:ext>
            </a:extLst>
          </p:cNvPr>
          <p:cNvSpPr/>
          <p:nvPr/>
        </p:nvSpPr>
        <p:spPr>
          <a:xfrm>
            <a:off x="897549" y="4820456"/>
            <a:ext cx="2713739" cy="799003"/>
          </a:xfrm>
          <a:custGeom>
            <a:avLst/>
            <a:gdLst>
              <a:gd name="connsiteX0" fmla="*/ 0 w 2713739"/>
              <a:gd name="connsiteY0" fmla="*/ 79900 h 799003"/>
              <a:gd name="connsiteX1" fmla="*/ 79900 w 2713739"/>
              <a:gd name="connsiteY1" fmla="*/ 0 h 799003"/>
              <a:gd name="connsiteX2" fmla="*/ 2633839 w 2713739"/>
              <a:gd name="connsiteY2" fmla="*/ 0 h 799003"/>
              <a:gd name="connsiteX3" fmla="*/ 2713739 w 2713739"/>
              <a:gd name="connsiteY3" fmla="*/ 79900 h 799003"/>
              <a:gd name="connsiteX4" fmla="*/ 2713739 w 2713739"/>
              <a:gd name="connsiteY4" fmla="*/ 719103 h 799003"/>
              <a:gd name="connsiteX5" fmla="*/ 2633839 w 2713739"/>
              <a:gd name="connsiteY5" fmla="*/ 799003 h 799003"/>
              <a:gd name="connsiteX6" fmla="*/ 79900 w 2713739"/>
              <a:gd name="connsiteY6" fmla="*/ 799003 h 799003"/>
              <a:gd name="connsiteX7" fmla="*/ 0 w 2713739"/>
              <a:gd name="connsiteY7" fmla="*/ 719103 h 799003"/>
              <a:gd name="connsiteX8" fmla="*/ 0 w 2713739"/>
              <a:gd name="connsiteY8" fmla="*/ 79900 h 799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13739" h="799003">
                <a:moveTo>
                  <a:pt x="0" y="79900"/>
                </a:moveTo>
                <a:cubicBezTo>
                  <a:pt x="0" y="35772"/>
                  <a:pt x="35772" y="0"/>
                  <a:pt x="79900" y="0"/>
                </a:cubicBezTo>
                <a:lnTo>
                  <a:pt x="2633839" y="0"/>
                </a:lnTo>
                <a:cubicBezTo>
                  <a:pt x="2677967" y="0"/>
                  <a:pt x="2713739" y="35772"/>
                  <a:pt x="2713739" y="79900"/>
                </a:cubicBezTo>
                <a:lnTo>
                  <a:pt x="2713739" y="719103"/>
                </a:lnTo>
                <a:cubicBezTo>
                  <a:pt x="2713739" y="763231"/>
                  <a:pt x="2677967" y="799003"/>
                  <a:pt x="2633839" y="799003"/>
                </a:cubicBezTo>
                <a:lnTo>
                  <a:pt x="79900" y="799003"/>
                </a:lnTo>
                <a:cubicBezTo>
                  <a:pt x="35772" y="799003"/>
                  <a:pt x="0" y="763231"/>
                  <a:pt x="0" y="719103"/>
                </a:cubicBezTo>
                <a:lnTo>
                  <a:pt x="0" y="79900"/>
                </a:lnTo>
                <a:close/>
              </a:path>
            </a:pathLst>
          </a:custGeom>
          <a:noFill/>
          <a:ln w="19050">
            <a:solidFill>
              <a:srgbClr val="EAEFF7"/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3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602" tIns="99602" rIns="99602" bIns="99602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b="1" kern="1200" dirty="0">
                <a:solidFill>
                  <a:srgbClr val="EAEFF7"/>
                </a:solidFill>
                <a:latin typeface="Vera Humana 95" panose="020B0402000000000000" pitchFamily="34" charset="0"/>
              </a:rPr>
              <a:t>Fabrication &amp; Engineering Solutions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11BEE25-8702-A72C-ADD1-F618B1C8AC93}"/>
              </a:ext>
            </a:extLst>
          </p:cNvPr>
          <p:cNvSpPr/>
          <p:nvPr/>
        </p:nvSpPr>
        <p:spPr>
          <a:xfrm>
            <a:off x="3786637" y="4820456"/>
            <a:ext cx="2288729" cy="799003"/>
          </a:xfrm>
          <a:custGeom>
            <a:avLst/>
            <a:gdLst>
              <a:gd name="connsiteX0" fmla="*/ 0 w 2288729"/>
              <a:gd name="connsiteY0" fmla="*/ 79900 h 799003"/>
              <a:gd name="connsiteX1" fmla="*/ 79900 w 2288729"/>
              <a:gd name="connsiteY1" fmla="*/ 0 h 799003"/>
              <a:gd name="connsiteX2" fmla="*/ 2208829 w 2288729"/>
              <a:gd name="connsiteY2" fmla="*/ 0 h 799003"/>
              <a:gd name="connsiteX3" fmla="*/ 2288729 w 2288729"/>
              <a:gd name="connsiteY3" fmla="*/ 79900 h 799003"/>
              <a:gd name="connsiteX4" fmla="*/ 2288729 w 2288729"/>
              <a:gd name="connsiteY4" fmla="*/ 719103 h 799003"/>
              <a:gd name="connsiteX5" fmla="*/ 2208829 w 2288729"/>
              <a:gd name="connsiteY5" fmla="*/ 799003 h 799003"/>
              <a:gd name="connsiteX6" fmla="*/ 79900 w 2288729"/>
              <a:gd name="connsiteY6" fmla="*/ 799003 h 799003"/>
              <a:gd name="connsiteX7" fmla="*/ 0 w 2288729"/>
              <a:gd name="connsiteY7" fmla="*/ 719103 h 799003"/>
              <a:gd name="connsiteX8" fmla="*/ 0 w 2288729"/>
              <a:gd name="connsiteY8" fmla="*/ 79900 h 799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8729" h="799003">
                <a:moveTo>
                  <a:pt x="0" y="79900"/>
                </a:moveTo>
                <a:cubicBezTo>
                  <a:pt x="0" y="35772"/>
                  <a:pt x="35772" y="0"/>
                  <a:pt x="79900" y="0"/>
                </a:cubicBezTo>
                <a:lnTo>
                  <a:pt x="2208829" y="0"/>
                </a:lnTo>
                <a:cubicBezTo>
                  <a:pt x="2252957" y="0"/>
                  <a:pt x="2288729" y="35772"/>
                  <a:pt x="2288729" y="79900"/>
                </a:cubicBezTo>
                <a:lnTo>
                  <a:pt x="2288729" y="719103"/>
                </a:lnTo>
                <a:cubicBezTo>
                  <a:pt x="2288729" y="763231"/>
                  <a:pt x="2252957" y="799003"/>
                  <a:pt x="2208829" y="799003"/>
                </a:cubicBezTo>
                <a:lnTo>
                  <a:pt x="79900" y="799003"/>
                </a:lnTo>
                <a:cubicBezTo>
                  <a:pt x="35772" y="799003"/>
                  <a:pt x="0" y="763231"/>
                  <a:pt x="0" y="719103"/>
                </a:cubicBezTo>
                <a:lnTo>
                  <a:pt x="0" y="79900"/>
                </a:lnTo>
                <a:close/>
              </a:path>
            </a:pathLst>
          </a:custGeom>
          <a:noFill/>
          <a:ln w="19050">
            <a:solidFill>
              <a:srgbClr val="EAEFF7"/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3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602" tIns="99602" rIns="99602" bIns="99602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b="1" kern="1200" dirty="0">
                <a:solidFill>
                  <a:srgbClr val="EAEFF7"/>
                </a:solidFill>
                <a:latin typeface="Vera Humana 95" panose="020B0402000000000000" pitchFamily="34" charset="0"/>
              </a:rPr>
              <a:t>Rigging &amp; Marine Equipment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8118FCE-59E5-2FAC-3CC5-10489417D845}"/>
              </a:ext>
            </a:extLst>
          </p:cNvPr>
          <p:cNvSpPr/>
          <p:nvPr/>
        </p:nvSpPr>
        <p:spPr>
          <a:xfrm>
            <a:off x="6250714" y="4820456"/>
            <a:ext cx="2238567" cy="799003"/>
          </a:xfrm>
          <a:custGeom>
            <a:avLst/>
            <a:gdLst>
              <a:gd name="connsiteX0" fmla="*/ 0 w 2238567"/>
              <a:gd name="connsiteY0" fmla="*/ 79900 h 799003"/>
              <a:gd name="connsiteX1" fmla="*/ 79900 w 2238567"/>
              <a:gd name="connsiteY1" fmla="*/ 0 h 799003"/>
              <a:gd name="connsiteX2" fmla="*/ 2158667 w 2238567"/>
              <a:gd name="connsiteY2" fmla="*/ 0 h 799003"/>
              <a:gd name="connsiteX3" fmla="*/ 2238567 w 2238567"/>
              <a:gd name="connsiteY3" fmla="*/ 79900 h 799003"/>
              <a:gd name="connsiteX4" fmla="*/ 2238567 w 2238567"/>
              <a:gd name="connsiteY4" fmla="*/ 719103 h 799003"/>
              <a:gd name="connsiteX5" fmla="*/ 2158667 w 2238567"/>
              <a:gd name="connsiteY5" fmla="*/ 799003 h 799003"/>
              <a:gd name="connsiteX6" fmla="*/ 79900 w 2238567"/>
              <a:gd name="connsiteY6" fmla="*/ 799003 h 799003"/>
              <a:gd name="connsiteX7" fmla="*/ 0 w 2238567"/>
              <a:gd name="connsiteY7" fmla="*/ 719103 h 799003"/>
              <a:gd name="connsiteX8" fmla="*/ 0 w 2238567"/>
              <a:gd name="connsiteY8" fmla="*/ 79900 h 799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8567" h="799003">
                <a:moveTo>
                  <a:pt x="0" y="79900"/>
                </a:moveTo>
                <a:cubicBezTo>
                  <a:pt x="0" y="35772"/>
                  <a:pt x="35772" y="0"/>
                  <a:pt x="79900" y="0"/>
                </a:cubicBezTo>
                <a:lnTo>
                  <a:pt x="2158667" y="0"/>
                </a:lnTo>
                <a:cubicBezTo>
                  <a:pt x="2202795" y="0"/>
                  <a:pt x="2238567" y="35772"/>
                  <a:pt x="2238567" y="79900"/>
                </a:cubicBezTo>
                <a:lnTo>
                  <a:pt x="2238567" y="719103"/>
                </a:lnTo>
                <a:cubicBezTo>
                  <a:pt x="2238567" y="763231"/>
                  <a:pt x="2202795" y="799003"/>
                  <a:pt x="2158667" y="799003"/>
                </a:cubicBezTo>
                <a:lnTo>
                  <a:pt x="79900" y="799003"/>
                </a:lnTo>
                <a:cubicBezTo>
                  <a:pt x="35772" y="799003"/>
                  <a:pt x="0" y="763231"/>
                  <a:pt x="0" y="719103"/>
                </a:cubicBezTo>
                <a:lnTo>
                  <a:pt x="0" y="79900"/>
                </a:lnTo>
                <a:close/>
              </a:path>
            </a:pathLst>
          </a:custGeom>
          <a:noFill/>
          <a:ln w="19050">
            <a:solidFill>
              <a:srgbClr val="EAEFF7"/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3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602" tIns="99602" rIns="99602" bIns="99602" numCol="1" spcCol="1270" anchor="ctr" anchorCtr="0">
            <a:noAutofit/>
          </a:bodyPr>
          <a:lstStyle/>
          <a:p>
            <a:pPr marL="0" lvl="0" indent="0" algn="ctr" defTabSz="889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b="1" kern="1200" dirty="0">
                <a:solidFill>
                  <a:srgbClr val="EAEFF7"/>
                </a:solidFill>
                <a:latin typeface="Vera Humana 95" panose="020B0402000000000000" pitchFamily="34" charset="0"/>
              </a:rPr>
              <a:t>Pressure Safety Valve Servicing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DCEAE8D-8C9F-6E47-D1F1-F3270D0EF84D}"/>
              </a:ext>
            </a:extLst>
          </p:cNvPr>
          <p:cNvSpPr/>
          <p:nvPr/>
        </p:nvSpPr>
        <p:spPr>
          <a:xfrm>
            <a:off x="8664630" y="4820456"/>
            <a:ext cx="2156487" cy="799003"/>
          </a:xfrm>
          <a:custGeom>
            <a:avLst/>
            <a:gdLst>
              <a:gd name="connsiteX0" fmla="*/ 0 w 2156487"/>
              <a:gd name="connsiteY0" fmla="*/ 79900 h 799003"/>
              <a:gd name="connsiteX1" fmla="*/ 79900 w 2156487"/>
              <a:gd name="connsiteY1" fmla="*/ 0 h 799003"/>
              <a:gd name="connsiteX2" fmla="*/ 2076587 w 2156487"/>
              <a:gd name="connsiteY2" fmla="*/ 0 h 799003"/>
              <a:gd name="connsiteX3" fmla="*/ 2156487 w 2156487"/>
              <a:gd name="connsiteY3" fmla="*/ 79900 h 799003"/>
              <a:gd name="connsiteX4" fmla="*/ 2156487 w 2156487"/>
              <a:gd name="connsiteY4" fmla="*/ 719103 h 799003"/>
              <a:gd name="connsiteX5" fmla="*/ 2076587 w 2156487"/>
              <a:gd name="connsiteY5" fmla="*/ 799003 h 799003"/>
              <a:gd name="connsiteX6" fmla="*/ 79900 w 2156487"/>
              <a:gd name="connsiteY6" fmla="*/ 799003 h 799003"/>
              <a:gd name="connsiteX7" fmla="*/ 0 w 2156487"/>
              <a:gd name="connsiteY7" fmla="*/ 719103 h 799003"/>
              <a:gd name="connsiteX8" fmla="*/ 0 w 2156487"/>
              <a:gd name="connsiteY8" fmla="*/ 79900 h 799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6487" h="799003">
                <a:moveTo>
                  <a:pt x="0" y="79900"/>
                </a:moveTo>
                <a:cubicBezTo>
                  <a:pt x="0" y="35772"/>
                  <a:pt x="35772" y="0"/>
                  <a:pt x="79900" y="0"/>
                </a:cubicBezTo>
                <a:lnTo>
                  <a:pt x="2076587" y="0"/>
                </a:lnTo>
                <a:cubicBezTo>
                  <a:pt x="2120715" y="0"/>
                  <a:pt x="2156487" y="35772"/>
                  <a:pt x="2156487" y="79900"/>
                </a:cubicBezTo>
                <a:lnTo>
                  <a:pt x="2156487" y="719103"/>
                </a:lnTo>
                <a:cubicBezTo>
                  <a:pt x="2156487" y="763231"/>
                  <a:pt x="2120715" y="799003"/>
                  <a:pt x="2076587" y="799003"/>
                </a:cubicBezTo>
                <a:lnTo>
                  <a:pt x="79900" y="799003"/>
                </a:lnTo>
                <a:cubicBezTo>
                  <a:pt x="35772" y="799003"/>
                  <a:pt x="0" y="763231"/>
                  <a:pt x="0" y="719103"/>
                </a:cubicBezTo>
                <a:lnTo>
                  <a:pt x="0" y="79900"/>
                </a:lnTo>
                <a:close/>
              </a:path>
            </a:pathLst>
          </a:custGeom>
          <a:noFill/>
          <a:ln w="19050">
            <a:solidFill>
              <a:srgbClr val="EAEFF7"/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3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602" tIns="99602" rIns="99602" bIns="99602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b="1" kern="1200" dirty="0">
                <a:solidFill>
                  <a:srgbClr val="EAEFF7"/>
                </a:solidFill>
                <a:latin typeface="Vera Humana 95" panose="020B0402000000000000" pitchFamily="34" charset="0"/>
              </a:rPr>
              <a:t>Rental &amp; Testing Services</a:t>
            </a:r>
          </a:p>
        </p:txBody>
      </p:sp>
    </p:spTree>
    <p:extLst>
      <p:ext uri="{BB962C8B-B14F-4D97-AF65-F5344CB8AC3E}">
        <p14:creationId xmlns:p14="http://schemas.microsoft.com/office/powerpoint/2010/main" val="23056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82021D9-125F-4E2A-9589-CE4786D915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300" y="1318307"/>
            <a:ext cx="3646308" cy="4227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DABF887-3EA7-434E-8AF3-8933046E131D}"/>
              </a:ext>
            </a:extLst>
          </p:cNvPr>
          <p:cNvSpPr txBox="1">
            <a:spLocks/>
          </p:cNvSpPr>
          <p:nvPr/>
        </p:nvSpPr>
        <p:spPr>
          <a:xfrm>
            <a:off x="703294" y="1318306"/>
            <a:ext cx="6697672" cy="42213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YHH Marine Engineering was established in Singapore in 2006.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It is the parent company of Vina Offshore Engineering in Vietnam – a specialized fabrication yard.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Vina Offshore has grown to become a major service provider in the Construction, Processing, Marine, Offshore and Onshore Oil &amp; Gas industries.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It has expertise on Structural, Piping, Electrical &amp; Instrumentation (E&amp;I), Insulation and Manufacturing Works for Compressor &amp; Process Skids, Metering Skids, Thermal Oxidizers, Burners, Flare Stacks, Top-side Modules for FPSO, Petrochemical Plants and </a:t>
            </a:r>
            <a:r>
              <a:rPr lang="en-US" sz="180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others.</a:t>
            </a:r>
            <a:endParaRPr lang="en-US" sz="1800" dirty="0">
              <a:solidFill>
                <a:schemeClr val="bg2">
                  <a:lumMod val="50000"/>
                </a:schemeClr>
              </a:solidFill>
              <a:latin typeface="Vera Humana 95" panose="020B0402000000000000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5D87EB90-0FA4-47D0-B7FE-C0E11E775F26}"/>
              </a:ext>
            </a:extLst>
          </p:cNvPr>
          <p:cNvSpPr txBox="1">
            <a:spLocks/>
          </p:cNvSpPr>
          <p:nvPr/>
        </p:nvSpPr>
        <p:spPr>
          <a:xfrm>
            <a:off x="643919" y="110164"/>
            <a:ext cx="10198861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Company Overview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140D210-8982-42E7-AE0E-215F908CF4EB}"/>
              </a:ext>
            </a:extLst>
          </p:cNvPr>
          <p:cNvCxnSpPr>
            <a:cxnSpLocks/>
          </p:cNvCxnSpPr>
          <p:nvPr/>
        </p:nvCxnSpPr>
        <p:spPr>
          <a:xfrm>
            <a:off x="607823" y="890331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09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A500F27-7944-4C60-BDA2-02F8015196F8}"/>
              </a:ext>
            </a:extLst>
          </p:cNvPr>
          <p:cNvSpPr txBox="1">
            <a:spLocks/>
          </p:cNvSpPr>
          <p:nvPr/>
        </p:nvSpPr>
        <p:spPr>
          <a:xfrm>
            <a:off x="665522" y="1131984"/>
            <a:ext cx="4143751" cy="26051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Rental Services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Power Generators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Air Compressors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Scaffoldings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Welding Machines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Blasting Pots &amp; Airless Spray Pumps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High Pressure Cleaning Machines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Certified Water Bags &amp; Load Cells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87DAF44-ABD6-4135-B48B-0EE90E708A7D}"/>
              </a:ext>
            </a:extLst>
          </p:cNvPr>
          <p:cNvSpPr txBox="1">
            <a:spLocks/>
          </p:cNvSpPr>
          <p:nvPr/>
        </p:nvSpPr>
        <p:spPr>
          <a:xfrm>
            <a:off x="665522" y="3560610"/>
            <a:ext cx="4143751" cy="18577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Manpower Services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Supervisors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Fitters, Welders, Riggers, Painters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E&amp;I Technicians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Scaffolders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Crane Operators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3E7666D-2FD9-4DA4-9359-3893EF049CD8}"/>
              </a:ext>
            </a:extLst>
          </p:cNvPr>
          <p:cNvSpPr txBox="1">
            <a:spLocks/>
          </p:cNvSpPr>
          <p:nvPr/>
        </p:nvSpPr>
        <p:spPr>
          <a:xfrm>
            <a:off x="4359421" y="1131984"/>
            <a:ext cx="4938882" cy="21943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Lifting Equipment Services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Lifting Equipment Inspection &amp; Certification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Loose Lifting Gear Inspection &amp; Certification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Conduct of Testing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Witness of Testing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Attest of Documents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Training Services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Font typeface="Wingdings" panose="05000000000000000000" pitchFamily="2" charset="2"/>
              <a:buChar char="v"/>
            </a:pPr>
            <a:endParaRPr lang="en-US" sz="1600" dirty="0">
              <a:solidFill>
                <a:schemeClr val="bg2">
                  <a:lumMod val="50000"/>
                </a:schemeClr>
              </a:solidFill>
              <a:latin typeface="Vera Humana 95" panose="020B0402000000000000" pitchFamily="2" charset="0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FDE268A-D3D7-4B66-A7D3-41202CBEC83C}"/>
              </a:ext>
            </a:extLst>
          </p:cNvPr>
          <p:cNvSpPr txBox="1">
            <a:spLocks/>
          </p:cNvSpPr>
          <p:nvPr/>
        </p:nvSpPr>
        <p:spPr>
          <a:xfrm>
            <a:off x="4359421" y="3560611"/>
            <a:ext cx="4938882" cy="18577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Valve Services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Valve Servicing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Seat Refurbishment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Calibration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Safety Valve Pop-Test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Valve Re-Certification</a:t>
            </a:r>
          </a:p>
        </p:txBody>
      </p:sp>
      <p:pic>
        <p:nvPicPr>
          <p:cNvPr id="11" name="Picture 14" descr="100_0273">
            <a:extLst>
              <a:ext uri="{FF2B5EF4-FFF2-40B4-BE49-F238E27FC236}">
                <a16:creationId xmlns:a16="http://schemas.microsoft.com/office/drawing/2014/main" id="{DD4D642D-B07A-4B23-AFD7-A7166EFDE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501" y="2539377"/>
            <a:ext cx="4143751" cy="2977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1949090C-4456-4232-8104-EDE577406417}"/>
              </a:ext>
            </a:extLst>
          </p:cNvPr>
          <p:cNvSpPr txBox="1">
            <a:spLocks/>
          </p:cNvSpPr>
          <p:nvPr/>
        </p:nvSpPr>
        <p:spPr>
          <a:xfrm>
            <a:off x="631914" y="110164"/>
            <a:ext cx="10259019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Value-Added Services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2375D1-DAD3-46E0-B36A-F7CFA88A4853}"/>
              </a:ext>
            </a:extLst>
          </p:cNvPr>
          <p:cNvCxnSpPr>
            <a:cxnSpLocks/>
          </p:cNvCxnSpPr>
          <p:nvPr/>
        </p:nvCxnSpPr>
        <p:spPr>
          <a:xfrm>
            <a:off x="595818" y="890331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798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40965AFE-A558-46EC-A9E1-D1B789FCDFF4}"/>
              </a:ext>
            </a:extLst>
          </p:cNvPr>
          <p:cNvSpPr txBox="1">
            <a:spLocks/>
          </p:cNvSpPr>
          <p:nvPr/>
        </p:nvSpPr>
        <p:spPr>
          <a:xfrm>
            <a:off x="2438488" y="2128970"/>
            <a:ext cx="7315024" cy="27042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Projects Completed By:</a:t>
            </a:r>
          </a:p>
          <a:p>
            <a:pPr algn="ctr"/>
            <a:endParaRPr lang="en-US" sz="2000" dirty="0">
              <a:solidFill>
                <a:schemeClr val="accent1">
                  <a:lumMod val="50000"/>
                </a:schemeClr>
              </a:solidFill>
              <a:latin typeface="Ink Free" panose="03080402000500000000" pitchFamily="66" charset="0"/>
            </a:endParaRPr>
          </a:p>
          <a:p>
            <a:pPr algn="ctr"/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Vina Offshore Engineering</a:t>
            </a:r>
          </a:p>
          <a:p>
            <a:pPr algn="ctr"/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Vietnam</a:t>
            </a:r>
          </a:p>
          <a:p>
            <a:pPr algn="ctr"/>
            <a:endParaRPr lang="en-US" sz="3000" dirty="0">
              <a:solidFill>
                <a:schemeClr val="accent1">
                  <a:lumMod val="50000"/>
                </a:schemeClr>
              </a:solidFill>
              <a:latin typeface="Vera Humana 95" panose="020B0402000000000000" pitchFamily="34" charset="0"/>
            </a:endParaRPr>
          </a:p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www.yhh-marine.com.sg/project-portfolio</a:t>
            </a:r>
          </a:p>
        </p:txBody>
      </p:sp>
    </p:spTree>
    <p:extLst>
      <p:ext uri="{BB962C8B-B14F-4D97-AF65-F5344CB8AC3E}">
        <p14:creationId xmlns:p14="http://schemas.microsoft.com/office/powerpoint/2010/main" val="270769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DF855-47F4-4DFC-117C-90BA7C550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BAEAEE3-6A8F-3044-641B-FAF0B64986A8}"/>
              </a:ext>
            </a:extLst>
          </p:cNvPr>
          <p:cNvCxnSpPr>
            <a:cxnSpLocks/>
          </p:cNvCxnSpPr>
          <p:nvPr/>
        </p:nvCxnSpPr>
        <p:spPr>
          <a:xfrm>
            <a:off x="595813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A574EA6C-BB76-414C-5A4D-3C6F31DA4EF5}"/>
              </a:ext>
            </a:extLst>
          </p:cNvPr>
          <p:cNvSpPr txBox="1">
            <a:spLocks/>
          </p:cNvSpPr>
          <p:nvPr/>
        </p:nvSpPr>
        <p:spPr>
          <a:xfrm>
            <a:off x="631909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Multi Points HP Flare Tips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DC0F73A-33A9-0425-1108-1ADB57F9DDB1}"/>
              </a:ext>
            </a:extLst>
          </p:cNvPr>
          <p:cNvSpPr txBox="1">
            <a:spLocks/>
          </p:cNvSpPr>
          <p:nvPr/>
        </p:nvSpPr>
        <p:spPr>
          <a:xfrm>
            <a:off x="6867959" y="4429863"/>
            <a:ext cx="3294239" cy="14873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Owner: Woodside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Project: Pluto Site B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Weight: 8T &amp; 11T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45779C-8B6C-D745-E30B-4369AF7C1A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09" y="940752"/>
            <a:ext cx="5902354" cy="4976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47652D-909C-C96C-83A7-1B146F7A8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320" y="938174"/>
            <a:ext cx="4129193" cy="3189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90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05F7C-A0F8-AF81-56B7-D231FB620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7E9146E-8457-3063-BCC5-463727F17439}"/>
              </a:ext>
            </a:extLst>
          </p:cNvPr>
          <p:cNvCxnSpPr>
            <a:cxnSpLocks/>
          </p:cNvCxnSpPr>
          <p:nvPr/>
        </p:nvCxnSpPr>
        <p:spPr>
          <a:xfrm>
            <a:off x="595813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4F85CF9E-CB88-9B0F-C85F-9AD849E33C23}"/>
              </a:ext>
            </a:extLst>
          </p:cNvPr>
          <p:cNvSpPr txBox="1">
            <a:spLocks/>
          </p:cNvSpPr>
          <p:nvPr/>
        </p:nvSpPr>
        <p:spPr>
          <a:xfrm>
            <a:off x="631909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Steam-Assisted Flare Tips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B95BD9B-80D6-6593-DA50-6E2A41BFD545}"/>
              </a:ext>
            </a:extLst>
          </p:cNvPr>
          <p:cNvSpPr txBox="1">
            <a:spLocks/>
          </p:cNvSpPr>
          <p:nvPr/>
        </p:nvSpPr>
        <p:spPr>
          <a:xfrm>
            <a:off x="4789640" y="4189691"/>
            <a:ext cx="4069135" cy="14873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Type: XP-70 (70” Flange)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Owner: ExxonMobil AP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Weight: 20T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endParaRPr lang="en-US" sz="1800" b="1" dirty="0">
              <a:solidFill>
                <a:srgbClr val="FF0000"/>
              </a:solidFill>
              <a:latin typeface="Vera Humana 95" panose="020B0402000000000000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Type: XP-30 (30” Flange)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Owner: Singapore Refining Company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Weight: 3T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326A5E-B842-5B88-489A-637734209C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196" y="806528"/>
            <a:ext cx="2362107" cy="4637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E4360B-E21C-0F0F-5A55-EAE172BBE3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633" y="806527"/>
            <a:ext cx="3044199" cy="3135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76118C-4901-370A-7449-DD4598E457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03" y="806528"/>
            <a:ext cx="3766462" cy="4978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5765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164E59-232C-BE94-4363-8592EC050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43A6702-23C1-B7F1-C125-03EE27AED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08" y="884709"/>
            <a:ext cx="7288933" cy="5466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71EDD9-00AF-2338-7BCF-0A892CC99285}"/>
              </a:ext>
            </a:extLst>
          </p:cNvPr>
          <p:cNvCxnSpPr>
            <a:cxnSpLocks/>
          </p:cNvCxnSpPr>
          <p:nvPr/>
        </p:nvCxnSpPr>
        <p:spPr>
          <a:xfrm>
            <a:off x="595813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897E90F7-E831-8713-9718-17A983F245A0}"/>
              </a:ext>
            </a:extLst>
          </p:cNvPr>
          <p:cNvSpPr txBox="1">
            <a:spLocks/>
          </p:cNvSpPr>
          <p:nvPr/>
        </p:nvSpPr>
        <p:spPr>
          <a:xfrm>
            <a:off x="631909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Thermal Oxidizer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91339EF-43FB-2F17-0988-55B004854E5F}"/>
              </a:ext>
            </a:extLst>
          </p:cNvPr>
          <p:cNvSpPr txBox="1">
            <a:spLocks/>
          </p:cNvSpPr>
          <p:nvPr/>
        </p:nvSpPr>
        <p:spPr>
          <a:xfrm>
            <a:off x="7951692" y="4272149"/>
            <a:ext cx="3294239" cy="14873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Owner: Santos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Project: Darwin LNG (DLNG) Life Extension Project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Weight: 190T</a:t>
            </a:r>
          </a:p>
        </p:txBody>
      </p:sp>
    </p:spTree>
    <p:extLst>
      <p:ext uri="{BB962C8B-B14F-4D97-AF65-F5344CB8AC3E}">
        <p14:creationId xmlns:p14="http://schemas.microsoft.com/office/powerpoint/2010/main" val="333447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164E59-232C-BE94-4363-8592EC050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D3ABEA6-1479-A148-47B5-A08ADA9F5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56" y="794072"/>
            <a:ext cx="7552707" cy="56645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71EDD9-00AF-2338-7BCF-0A892CC99285}"/>
              </a:ext>
            </a:extLst>
          </p:cNvPr>
          <p:cNvCxnSpPr>
            <a:cxnSpLocks/>
          </p:cNvCxnSpPr>
          <p:nvPr/>
        </p:nvCxnSpPr>
        <p:spPr>
          <a:xfrm>
            <a:off x="595813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897E90F7-E831-8713-9718-17A983F245A0}"/>
              </a:ext>
            </a:extLst>
          </p:cNvPr>
          <p:cNvSpPr txBox="1">
            <a:spLocks/>
          </p:cNvSpPr>
          <p:nvPr/>
        </p:nvSpPr>
        <p:spPr>
          <a:xfrm>
            <a:off x="631909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Data Center Module System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91339EF-43FB-2F17-0988-55B004854E5F}"/>
              </a:ext>
            </a:extLst>
          </p:cNvPr>
          <p:cNvSpPr txBox="1">
            <a:spLocks/>
          </p:cNvSpPr>
          <p:nvPr/>
        </p:nvSpPr>
        <p:spPr>
          <a:xfrm>
            <a:off x="8269184" y="4400119"/>
            <a:ext cx="3099459" cy="13237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Owner: ---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Project: Shiraz Data Center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Weight: Approx. 1,000T</a:t>
            </a:r>
          </a:p>
        </p:txBody>
      </p:sp>
    </p:spTree>
    <p:extLst>
      <p:ext uri="{BB962C8B-B14F-4D97-AF65-F5344CB8AC3E}">
        <p14:creationId xmlns:p14="http://schemas.microsoft.com/office/powerpoint/2010/main" val="281616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164E59-232C-BE94-4363-8592EC050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4D7346-F106-9EA6-2A6B-D99FF1EA8E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57" b="-1"/>
          <a:stretch/>
        </p:blipFill>
        <p:spPr>
          <a:xfrm>
            <a:off x="2194362" y="1088469"/>
            <a:ext cx="8619288" cy="4754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71EDD9-00AF-2338-7BCF-0A892CC99285}"/>
              </a:ext>
            </a:extLst>
          </p:cNvPr>
          <p:cNvCxnSpPr>
            <a:cxnSpLocks/>
          </p:cNvCxnSpPr>
          <p:nvPr/>
        </p:nvCxnSpPr>
        <p:spPr>
          <a:xfrm>
            <a:off x="595813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897E90F7-E831-8713-9718-17A983F245A0}"/>
              </a:ext>
            </a:extLst>
          </p:cNvPr>
          <p:cNvSpPr txBox="1">
            <a:spLocks/>
          </p:cNvSpPr>
          <p:nvPr/>
        </p:nvSpPr>
        <p:spPr>
          <a:xfrm>
            <a:off x="631909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10-Bed PSA Skid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91339EF-43FB-2F17-0988-55B004854E5F}"/>
              </a:ext>
            </a:extLst>
          </p:cNvPr>
          <p:cNvSpPr txBox="1">
            <a:spLocks/>
          </p:cNvSpPr>
          <p:nvPr/>
        </p:nvSpPr>
        <p:spPr>
          <a:xfrm>
            <a:off x="572534" y="1490667"/>
            <a:ext cx="4235514" cy="13237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Owner: ExxonMobil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Project: Chemical and Refining Integrated Singapore Plant (CRISP)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Weight: 96T</a:t>
            </a:r>
          </a:p>
        </p:txBody>
      </p:sp>
    </p:spTree>
    <p:extLst>
      <p:ext uri="{BB962C8B-B14F-4D97-AF65-F5344CB8AC3E}">
        <p14:creationId xmlns:p14="http://schemas.microsoft.com/office/powerpoint/2010/main" val="280519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9191E9-A893-BA96-8368-B1569354CD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 t="13160" r="8225" b="18095"/>
          <a:stretch/>
        </p:blipFill>
        <p:spPr>
          <a:xfrm>
            <a:off x="1033974" y="865335"/>
            <a:ext cx="8133779" cy="5019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EA9862-3320-43B6-8174-328999C460FB}"/>
              </a:ext>
            </a:extLst>
          </p:cNvPr>
          <p:cNvCxnSpPr>
            <a:cxnSpLocks/>
          </p:cNvCxnSpPr>
          <p:nvPr/>
        </p:nvCxnSpPr>
        <p:spPr>
          <a:xfrm>
            <a:off x="595813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40F95685-CD07-49FB-B167-8F1A4B98E307}"/>
              </a:ext>
            </a:extLst>
          </p:cNvPr>
          <p:cNvSpPr txBox="1">
            <a:spLocks/>
          </p:cNvSpPr>
          <p:nvPr/>
        </p:nvSpPr>
        <p:spPr>
          <a:xfrm>
            <a:off x="631909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Membrane Skid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A69C0C3-A5F9-4004-BC4D-6EF5E8B23538}"/>
              </a:ext>
            </a:extLst>
          </p:cNvPr>
          <p:cNvSpPr txBox="1">
            <a:spLocks/>
          </p:cNvSpPr>
          <p:nvPr/>
        </p:nvSpPr>
        <p:spPr>
          <a:xfrm>
            <a:off x="8969845" y="2796953"/>
            <a:ext cx="2323589" cy="8708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Owner: Petrobras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Project: P-82 FPSO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Weight: 150T</a:t>
            </a:r>
          </a:p>
        </p:txBody>
      </p:sp>
    </p:spTree>
    <p:extLst>
      <p:ext uri="{BB962C8B-B14F-4D97-AF65-F5344CB8AC3E}">
        <p14:creationId xmlns:p14="http://schemas.microsoft.com/office/powerpoint/2010/main" val="31708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E5639F-224A-4B74-C7F4-5524B98818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0" b="13074"/>
          <a:stretch/>
        </p:blipFill>
        <p:spPr>
          <a:xfrm>
            <a:off x="1253697" y="885950"/>
            <a:ext cx="8260512" cy="4885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EA9862-3320-43B6-8174-328999C460FB}"/>
              </a:ext>
            </a:extLst>
          </p:cNvPr>
          <p:cNvCxnSpPr>
            <a:cxnSpLocks/>
          </p:cNvCxnSpPr>
          <p:nvPr/>
        </p:nvCxnSpPr>
        <p:spPr>
          <a:xfrm>
            <a:off x="595813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40F95685-CD07-49FB-B167-8F1A4B98E307}"/>
              </a:ext>
            </a:extLst>
          </p:cNvPr>
          <p:cNvSpPr txBox="1">
            <a:spLocks/>
          </p:cNvSpPr>
          <p:nvPr/>
        </p:nvSpPr>
        <p:spPr>
          <a:xfrm>
            <a:off x="631909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Derrick for LNG Facility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A69C0C3-A5F9-4004-BC4D-6EF5E8B23538}"/>
              </a:ext>
            </a:extLst>
          </p:cNvPr>
          <p:cNvSpPr txBox="1">
            <a:spLocks/>
          </p:cNvSpPr>
          <p:nvPr/>
        </p:nvSpPr>
        <p:spPr>
          <a:xfrm>
            <a:off x="6186851" y="1076310"/>
            <a:ext cx="4975955" cy="14590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Owner: CPC Corporation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Project: CPC Taichung LNG Terminal Phase 3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Weight: 95T</a:t>
            </a:r>
          </a:p>
        </p:txBody>
      </p:sp>
    </p:spTree>
    <p:extLst>
      <p:ext uri="{BB962C8B-B14F-4D97-AF65-F5344CB8AC3E}">
        <p14:creationId xmlns:p14="http://schemas.microsoft.com/office/powerpoint/2010/main" val="347942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D67E3A-17FE-4559-9EE0-D225F279F0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955"/>
          <a:stretch/>
        </p:blipFill>
        <p:spPr>
          <a:xfrm>
            <a:off x="1139220" y="794073"/>
            <a:ext cx="8016812" cy="5293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EA9862-3320-43B6-8174-328999C460FB}"/>
              </a:ext>
            </a:extLst>
          </p:cNvPr>
          <p:cNvCxnSpPr>
            <a:cxnSpLocks/>
          </p:cNvCxnSpPr>
          <p:nvPr/>
        </p:nvCxnSpPr>
        <p:spPr>
          <a:xfrm>
            <a:off x="595813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40F95685-CD07-49FB-B167-8F1A4B98E307}"/>
              </a:ext>
            </a:extLst>
          </p:cNvPr>
          <p:cNvSpPr txBox="1">
            <a:spLocks/>
          </p:cNvSpPr>
          <p:nvPr/>
        </p:nvSpPr>
        <p:spPr>
          <a:xfrm>
            <a:off x="631909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Thermal Oxidizer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A69C0C3-A5F9-4004-BC4D-6EF5E8B23538}"/>
              </a:ext>
            </a:extLst>
          </p:cNvPr>
          <p:cNvSpPr txBox="1">
            <a:spLocks/>
          </p:cNvSpPr>
          <p:nvPr/>
        </p:nvSpPr>
        <p:spPr>
          <a:xfrm>
            <a:off x="6246227" y="999870"/>
            <a:ext cx="2781951" cy="8708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Owner: Santos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Project: Barossa FPSO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Total Weight: 420T</a:t>
            </a:r>
          </a:p>
        </p:txBody>
      </p:sp>
    </p:spTree>
    <p:extLst>
      <p:ext uri="{BB962C8B-B14F-4D97-AF65-F5344CB8AC3E}">
        <p14:creationId xmlns:p14="http://schemas.microsoft.com/office/powerpoint/2010/main" val="401728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AC3D12-3A13-496C-9B92-EF6D00B58BFA}"/>
              </a:ext>
            </a:extLst>
          </p:cNvPr>
          <p:cNvSpPr txBox="1">
            <a:spLocks/>
          </p:cNvSpPr>
          <p:nvPr/>
        </p:nvSpPr>
        <p:spPr>
          <a:xfrm>
            <a:off x="631905" y="110164"/>
            <a:ext cx="10259019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Quality and OH&amp;S Policy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EA9862-3320-43B6-8174-328999C460FB}"/>
              </a:ext>
            </a:extLst>
          </p:cNvPr>
          <p:cNvCxnSpPr>
            <a:cxnSpLocks/>
          </p:cNvCxnSpPr>
          <p:nvPr/>
        </p:nvCxnSpPr>
        <p:spPr>
          <a:xfrm>
            <a:off x="595809" y="890331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A2CA99F-5938-41D2-AB6C-3E83E1AA4EE9}"/>
              </a:ext>
            </a:extLst>
          </p:cNvPr>
          <p:cNvSpPr txBox="1">
            <a:spLocks/>
          </p:cNvSpPr>
          <p:nvPr/>
        </p:nvSpPr>
        <p:spPr>
          <a:xfrm>
            <a:off x="943472" y="1320995"/>
            <a:ext cx="7446990" cy="43770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Continual improvement of our system for customer satisfaction.</a:t>
            </a:r>
          </a:p>
          <a:p>
            <a:pPr>
              <a:lnSpc>
                <a:spcPct val="100000"/>
              </a:lnSpc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Protect the health, safety and prevent injury &amp; ill health of all persons working under control of Vina Offshore.</a:t>
            </a:r>
          </a:p>
          <a:p>
            <a:pPr>
              <a:lnSpc>
                <a:spcPct val="100000"/>
              </a:lnSpc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Comply with applicable legal requirements, other requirements and all relevant regulations related to safety and health at all times.</a:t>
            </a:r>
          </a:p>
          <a:p>
            <a:pPr>
              <a:lnSpc>
                <a:spcPct val="100000"/>
              </a:lnSpc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Openly communicate all OH&amp;S issues to all persons working under control of Vina Offshore.</a:t>
            </a:r>
          </a:p>
          <a:p>
            <a:pPr>
              <a:lnSpc>
                <a:spcPct val="100000"/>
              </a:lnSpc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Ensure personnel who visit or work at clients’ sites must comply with their health and safety requirements.</a:t>
            </a:r>
          </a:p>
          <a:p>
            <a:pPr>
              <a:lnSpc>
                <a:spcPct val="100000"/>
              </a:lnSpc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Continually explore ways to improve OH&amp;S management, performance and operations to reduce any known risks.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5FF1BA7-0B20-4B4D-BED0-6174E18F530E}"/>
              </a:ext>
            </a:extLst>
          </p:cNvPr>
          <p:cNvGrpSpPr/>
          <p:nvPr/>
        </p:nvGrpSpPr>
        <p:grpSpPr>
          <a:xfrm>
            <a:off x="8659307" y="1914652"/>
            <a:ext cx="2377542" cy="2259413"/>
            <a:chOff x="8925156" y="1419994"/>
            <a:chExt cx="2934220" cy="278750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6D0F1D1-523B-434D-8486-BBF580817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5156" y="1419994"/>
              <a:ext cx="2934220" cy="2787509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57DB49D-436F-47DD-BA9D-C92FDC2D0D62}"/>
                </a:ext>
              </a:extLst>
            </p:cNvPr>
            <p:cNvSpPr/>
            <p:nvPr/>
          </p:nvSpPr>
          <p:spPr>
            <a:xfrm>
              <a:off x="10174896" y="2725614"/>
              <a:ext cx="435934" cy="4971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7902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1CCDF0B-E106-0BB5-84A5-E1FC0C2EDA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8" t="18454" r="5090" b="17107"/>
          <a:stretch/>
        </p:blipFill>
        <p:spPr>
          <a:xfrm>
            <a:off x="714561" y="858998"/>
            <a:ext cx="8713275" cy="4977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40F95685-CD07-49FB-B167-8F1A4B98E307}"/>
              </a:ext>
            </a:extLst>
          </p:cNvPr>
          <p:cNvSpPr txBox="1">
            <a:spLocks/>
          </p:cNvSpPr>
          <p:nvPr/>
        </p:nvSpPr>
        <p:spPr>
          <a:xfrm>
            <a:off x="631908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CO2 Removal Membrane Package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9A67B66-0A87-95FC-22B1-1BBB88C68899}"/>
              </a:ext>
            </a:extLst>
          </p:cNvPr>
          <p:cNvCxnSpPr>
            <a:cxnSpLocks/>
          </p:cNvCxnSpPr>
          <p:nvPr/>
        </p:nvCxnSpPr>
        <p:spPr>
          <a:xfrm>
            <a:off x="595812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9F6A2BB-B1B5-461E-5C61-56A5AF9B7FB2}"/>
              </a:ext>
            </a:extLst>
          </p:cNvPr>
          <p:cNvSpPr txBox="1">
            <a:spLocks/>
          </p:cNvSpPr>
          <p:nvPr/>
        </p:nvSpPr>
        <p:spPr>
          <a:xfrm>
            <a:off x="6487875" y="1154222"/>
            <a:ext cx="2661113" cy="92223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228600" indent="-228600"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  <a:defRPr b="1">
                <a:solidFill>
                  <a:srgbClr val="FF0000"/>
                </a:solidFill>
                <a:latin typeface="Ink Free" panose="03080402000500000000" pitchFamily="66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>
                <a:latin typeface="Vera Humana 95" panose="020B0402000000000000" pitchFamily="34" charset="0"/>
              </a:rPr>
              <a:t>Owner: Santos</a:t>
            </a:r>
          </a:p>
          <a:p>
            <a:r>
              <a:rPr lang="en-US" dirty="0">
                <a:latin typeface="Vera Humana 95" panose="020B0402000000000000" pitchFamily="34" charset="0"/>
              </a:rPr>
              <a:t>Project: Barossa FPSO</a:t>
            </a:r>
          </a:p>
          <a:p>
            <a:r>
              <a:rPr lang="en-US" dirty="0">
                <a:latin typeface="Vera Humana 95" panose="020B0402000000000000" pitchFamily="34" charset="0"/>
              </a:rPr>
              <a:t>Total Weight: 2,000T</a:t>
            </a:r>
          </a:p>
        </p:txBody>
      </p:sp>
    </p:spTree>
    <p:extLst>
      <p:ext uri="{BB962C8B-B14F-4D97-AF65-F5344CB8AC3E}">
        <p14:creationId xmlns:p14="http://schemas.microsoft.com/office/powerpoint/2010/main" val="426578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EA9862-3320-43B6-8174-328999C460FB}"/>
              </a:ext>
            </a:extLst>
          </p:cNvPr>
          <p:cNvCxnSpPr>
            <a:cxnSpLocks/>
          </p:cNvCxnSpPr>
          <p:nvPr/>
        </p:nvCxnSpPr>
        <p:spPr>
          <a:xfrm>
            <a:off x="605351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40F95685-CD07-49FB-B167-8F1A4B98E307}"/>
              </a:ext>
            </a:extLst>
          </p:cNvPr>
          <p:cNvSpPr txBox="1">
            <a:spLocks/>
          </p:cNvSpPr>
          <p:nvPr/>
        </p:nvSpPr>
        <p:spPr>
          <a:xfrm>
            <a:off x="641447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5-Bed Pressure Swing Adsorption (PSA) Skid</a:t>
            </a:r>
          </a:p>
        </p:txBody>
      </p:sp>
      <p:pic>
        <p:nvPicPr>
          <p:cNvPr id="4" name="Content Placeholder 2">
            <a:extLst>
              <a:ext uri="{FF2B5EF4-FFF2-40B4-BE49-F238E27FC236}">
                <a16:creationId xmlns:a16="http://schemas.microsoft.com/office/drawing/2014/main" id="{FCE93300-487A-4AA2-8C38-D5DA94BBDA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6776" y="828273"/>
            <a:ext cx="7706980" cy="5572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A69C0C3-A5F9-4004-BC4D-6EF5E8B23538}"/>
              </a:ext>
            </a:extLst>
          </p:cNvPr>
          <p:cNvSpPr txBox="1">
            <a:spLocks/>
          </p:cNvSpPr>
          <p:nvPr/>
        </p:nvSpPr>
        <p:spPr>
          <a:xfrm>
            <a:off x="1266547" y="5440613"/>
            <a:ext cx="3192666" cy="8708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Owner: Saudi Aramco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Weight: 32.3T</a:t>
            </a:r>
          </a:p>
        </p:txBody>
      </p:sp>
    </p:spTree>
    <p:extLst>
      <p:ext uri="{BB962C8B-B14F-4D97-AF65-F5344CB8AC3E}">
        <p14:creationId xmlns:p14="http://schemas.microsoft.com/office/powerpoint/2010/main" val="206199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FDA9E13D-BE44-43B0-A398-6D9DC97AC1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2729" y="794073"/>
            <a:ext cx="7768757" cy="5365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EA9862-3320-43B6-8174-328999C460FB}"/>
              </a:ext>
            </a:extLst>
          </p:cNvPr>
          <p:cNvCxnSpPr>
            <a:cxnSpLocks/>
          </p:cNvCxnSpPr>
          <p:nvPr/>
        </p:nvCxnSpPr>
        <p:spPr>
          <a:xfrm>
            <a:off x="605348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40F95685-CD07-49FB-B167-8F1A4B98E307}"/>
              </a:ext>
            </a:extLst>
          </p:cNvPr>
          <p:cNvSpPr txBox="1">
            <a:spLocks/>
          </p:cNvSpPr>
          <p:nvPr/>
        </p:nvSpPr>
        <p:spPr>
          <a:xfrm>
            <a:off x="641444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10-Bed Pressure Swing Adsorption (PSA) Skid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9BAFE0C-3500-4881-B188-4D0D216348A8}"/>
              </a:ext>
            </a:extLst>
          </p:cNvPr>
          <p:cNvSpPr txBox="1">
            <a:spLocks/>
          </p:cNvSpPr>
          <p:nvPr/>
        </p:nvSpPr>
        <p:spPr>
          <a:xfrm>
            <a:off x="998462" y="999842"/>
            <a:ext cx="3192666" cy="6839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Owner: Saudi Aramco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Weight: 105T</a:t>
            </a:r>
          </a:p>
        </p:txBody>
      </p:sp>
    </p:spTree>
    <p:extLst>
      <p:ext uri="{BB962C8B-B14F-4D97-AF65-F5344CB8AC3E}">
        <p14:creationId xmlns:p14="http://schemas.microsoft.com/office/powerpoint/2010/main" val="166516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2">
            <a:extLst>
              <a:ext uri="{FF2B5EF4-FFF2-40B4-BE49-F238E27FC236}">
                <a16:creationId xmlns:a16="http://schemas.microsoft.com/office/drawing/2014/main" id="{FE760AD0-FD9F-4DA4-88FC-E726815F73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7" r="15470" b="15115"/>
          <a:stretch/>
        </p:blipFill>
        <p:spPr>
          <a:xfrm>
            <a:off x="922920" y="780435"/>
            <a:ext cx="7686695" cy="5566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EA9862-3320-43B6-8174-328999C460FB}"/>
              </a:ext>
            </a:extLst>
          </p:cNvPr>
          <p:cNvCxnSpPr>
            <a:cxnSpLocks/>
          </p:cNvCxnSpPr>
          <p:nvPr/>
        </p:nvCxnSpPr>
        <p:spPr>
          <a:xfrm>
            <a:off x="605351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40F95685-CD07-49FB-B167-8F1A4B98E307}"/>
              </a:ext>
            </a:extLst>
          </p:cNvPr>
          <p:cNvSpPr txBox="1">
            <a:spLocks/>
          </p:cNvSpPr>
          <p:nvPr/>
        </p:nvSpPr>
        <p:spPr>
          <a:xfrm>
            <a:off x="641447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CO2 Removal Membrane Skid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85B2155-E9FD-427D-BB7A-A38A26D8ABA9}"/>
              </a:ext>
            </a:extLst>
          </p:cNvPr>
          <p:cNvSpPr txBox="1">
            <a:spLocks/>
          </p:cNvSpPr>
          <p:nvPr/>
        </p:nvSpPr>
        <p:spPr>
          <a:xfrm>
            <a:off x="1068401" y="894786"/>
            <a:ext cx="3215129" cy="12949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Owner: Petrobras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Weight: 80.6T</a:t>
            </a:r>
          </a:p>
        </p:txBody>
      </p:sp>
    </p:spTree>
    <p:extLst>
      <p:ext uri="{BB962C8B-B14F-4D97-AF65-F5344CB8AC3E}">
        <p14:creationId xmlns:p14="http://schemas.microsoft.com/office/powerpoint/2010/main" val="54128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EA9862-3320-43B6-8174-328999C460FB}"/>
              </a:ext>
            </a:extLst>
          </p:cNvPr>
          <p:cNvCxnSpPr>
            <a:cxnSpLocks/>
          </p:cNvCxnSpPr>
          <p:nvPr/>
        </p:nvCxnSpPr>
        <p:spPr>
          <a:xfrm>
            <a:off x="605351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40F95685-CD07-49FB-B167-8F1A4B98E307}"/>
              </a:ext>
            </a:extLst>
          </p:cNvPr>
          <p:cNvSpPr txBox="1">
            <a:spLocks/>
          </p:cNvSpPr>
          <p:nvPr/>
        </p:nvSpPr>
        <p:spPr>
          <a:xfrm>
            <a:off x="641447" y="110164"/>
            <a:ext cx="984447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10-Bed Pressure Swing Adsorption (PSA)  Skid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B4743B-3E9C-4AF5-A64A-B493AE4CBE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116" y="849086"/>
            <a:ext cx="7388996" cy="5393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69384FE-C24C-4F76-99B2-BCDD92EBC07C}"/>
              </a:ext>
            </a:extLst>
          </p:cNvPr>
          <p:cNvSpPr txBox="1">
            <a:spLocks/>
          </p:cNvSpPr>
          <p:nvPr/>
        </p:nvSpPr>
        <p:spPr>
          <a:xfrm>
            <a:off x="1364868" y="1027628"/>
            <a:ext cx="3990914" cy="9222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Owner: ADNOC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Project: Crude Flexibility Project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Skid Weight: 35T</a:t>
            </a:r>
          </a:p>
        </p:txBody>
      </p:sp>
    </p:spTree>
    <p:extLst>
      <p:ext uri="{BB962C8B-B14F-4D97-AF65-F5344CB8AC3E}">
        <p14:creationId xmlns:p14="http://schemas.microsoft.com/office/powerpoint/2010/main" val="290650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121430-8205-4A3A-ABDD-C916781AD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86" y="872350"/>
            <a:ext cx="8852754" cy="497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EA9862-3320-43B6-8174-328999C460FB}"/>
              </a:ext>
            </a:extLst>
          </p:cNvPr>
          <p:cNvCxnSpPr>
            <a:cxnSpLocks/>
          </p:cNvCxnSpPr>
          <p:nvPr/>
        </p:nvCxnSpPr>
        <p:spPr>
          <a:xfrm>
            <a:off x="605345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40F95685-CD07-49FB-B167-8F1A4B98E307}"/>
              </a:ext>
            </a:extLst>
          </p:cNvPr>
          <p:cNvSpPr txBox="1">
            <a:spLocks/>
          </p:cNvSpPr>
          <p:nvPr/>
        </p:nvSpPr>
        <p:spPr>
          <a:xfrm>
            <a:off x="641441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4-Bed Pressure Swing Adsorption (PSA) Skid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A69C0C3-A5F9-4004-BC4D-6EF5E8B23538}"/>
              </a:ext>
            </a:extLst>
          </p:cNvPr>
          <p:cNvSpPr txBox="1">
            <a:spLocks/>
          </p:cNvSpPr>
          <p:nvPr/>
        </p:nvSpPr>
        <p:spPr>
          <a:xfrm>
            <a:off x="7176673" y="1058586"/>
            <a:ext cx="3192666" cy="8708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Owner: ME Global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Weight: 6T</a:t>
            </a:r>
          </a:p>
        </p:txBody>
      </p:sp>
    </p:spTree>
    <p:extLst>
      <p:ext uri="{BB962C8B-B14F-4D97-AF65-F5344CB8AC3E}">
        <p14:creationId xmlns:p14="http://schemas.microsoft.com/office/powerpoint/2010/main" val="139349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EA9862-3320-43B6-8174-328999C460FB}"/>
              </a:ext>
            </a:extLst>
          </p:cNvPr>
          <p:cNvCxnSpPr>
            <a:cxnSpLocks/>
          </p:cNvCxnSpPr>
          <p:nvPr/>
        </p:nvCxnSpPr>
        <p:spPr>
          <a:xfrm>
            <a:off x="605353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40F95685-CD07-49FB-B167-8F1A4B98E307}"/>
              </a:ext>
            </a:extLst>
          </p:cNvPr>
          <p:cNvSpPr txBox="1">
            <a:spLocks/>
          </p:cNvSpPr>
          <p:nvPr/>
        </p:nvSpPr>
        <p:spPr>
          <a:xfrm>
            <a:off x="641449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Membrane Skid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A5D34A-5A5B-472B-ABBA-65ADF0A007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27"/>
          <a:stretch/>
        </p:blipFill>
        <p:spPr>
          <a:xfrm>
            <a:off x="839570" y="803783"/>
            <a:ext cx="8886322" cy="5125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40A4347-58C2-42A7-9BE2-76C3DDB18DFA}"/>
              </a:ext>
            </a:extLst>
          </p:cNvPr>
          <p:cNvSpPr txBox="1">
            <a:spLocks/>
          </p:cNvSpPr>
          <p:nvPr/>
        </p:nvSpPr>
        <p:spPr>
          <a:xfrm>
            <a:off x="5952609" y="4983361"/>
            <a:ext cx="3711345" cy="7948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Owner: Petrobras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Project: FPSO Guanabara MV31</a:t>
            </a:r>
          </a:p>
        </p:txBody>
      </p:sp>
    </p:spTree>
    <p:extLst>
      <p:ext uri="{BB962C8B-B14F-4D97-AF65-F5344CB8AC3E}">
        <p14:creationId xmlns:p14="http://schemas.microsoft.com/office/powerpoint/2010/main" val="41924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CF583A-98EF-4916-BB66-55AF7383E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61" y="859355"/>
            <a:ext cx="8879279" cy="4990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40F95685-CD07-49FB-B167-8F1A4B98E307}"/>
              </a:ext>
            </a:extLst>
          </p:cNvPr>
          <p:cNvSpPr txBox="1">
            <a:spLocks/>
          </p:cNvSpPr>
          <p:nvPr/>
        </p:nvSpPr>
        <p:spPr>
          <a:xfrm>
            <a:off x="641445" y="110164"/>
            <a:ext cx="984447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Membrane Skid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69384FE-C24C-4F76-99B2-BCDD92EBC07C}"/>
              </a:ext>
            </a:extLst>
          </p:cNvPr>
          <p:cNvSpPr txBox="1">
            <a:spLocks/>
          </p:cNvSpPr>
          <p:nvPr/>
        </p:nvSpPr>
        <p:spPr>
          <a:xfrm>
            <a:off x="1022054" y="1021109"/>
            <a:ext cx="3990914" cy="9222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Project: </a:t>
            </a:r>
            <a:r>
              <a:rPr lang="en-US" sz="1800" b="1" dirty="0" err="1">
                <a:solidFill>
                  <a:srgbClr val="FF0000"/>
                </a:solidFill>
                <a:latin typeface="Vera Humana 95" panose="020B0402000000000000" pitchFamily="34" charset="0"/>
              </a:rPr>
              <a:t>Takreer</a:t>
            </a: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 Refinery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Skid Weight: 75T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A899205-E419-7429-6B32-F612FFECAF29}"/>
              </a:ext>
            </a:extLst>
          </p:cNvPr>
          <p:cNvCxnSpPr>
            <a:cxnSpLocks/>
          </p:cNvCxnSpPr>
          <p:nvPr/>
        </p:nvCxnSpPr>
        <p:spPr>
          <a:xfrm>
            <a:off x="605349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376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40F95685-CD07-49FB-B167-8F1A4B98E307}"/>
              </a:ext>
            </a:extLst>
          </p:cNvPr>
          <p:cNvSpPr txBox="1">
            <a:spLocks/>
          </p:cNvSpPr>
          <p:nvPr/>
        </p:nvSpPr>
        <p:spPr>
          <a:xfrm>
            <a:off x="641447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Thermal Oxidizer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9A67B66-0A87-95FC-22B1-1BBB88C68899}"/>
              </a:ext>
            </a:extLst>
          </p:cNvPr>
          <p:cNvCxnSpPr>
            <a:cxnSpLocks/>
          </p:cNvCxnSpPr>
          <p:nvPr/>
        </p:nvCxnSpPr>
        <p:spPr>
          <a:xfrm>
            <a:off x="605351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97DE5D6-435B-B3F2-FBAF-DFDB2B8610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707" y="859063"/>
            <a:ext cx="3931543" cy="5242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4E517E-684F-B75F-0C84-C09B37734C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57" y="859063"/>
            <a:ext cx="3931543" cy="5242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212DC70-9A97-758D-7DA3-D144D7D3BBE9}"/>
              </a:ext>
            </a:extLst>
          </p:cNvPr>
          <p:cNvSpPr txBox="1">
            <a:spLocks/>
          </p:cNvSpPr>
          <p:nvPr/>
        </p:nvSpPr>
        <p:spPr>
          <a:xfrm>
            <a:off x="6407762" y="1015709"/>
            <a:ext cx="2631883" cy="68390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Owner: Phillips 66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endParaRPr lang="en-US" sz="1800" b="1" dirty="0">
              <a:solidFill>
                <a:srgbClr val="FF0000"/>
              </a:solidFill>
              <a:latin typeface="Vera Humana 95" panose="020B0402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58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A49816-28C6-47E6-AEF1-64ECC75D44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" t="18516" r="6690" b="12221"/>
          <a:stretch/>
        </p:blipFill>
        <p:spPr>
          <a:xfrm>
            <a:off x="1033161" y="863939"/>
            <a:ext cx="8526473" cy="5052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EA9862-3320-43B6-8174-328999C460FB}"/>
              </a:ext>
            </a:extLst>
          </p:cNvPr>
          <p:cNvCxnSpPr>
            <a:cxnSpLocks/>
          </p:cNvCxnSpPr>
          <p:nvPr/>
        </p:nvCxnSpPr>
        <p:spPr>
          <a:xfrm>
            <a:off x="605349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40F95685-CD07-49FB-B167-8F1A4B98E307}"/>
              </a:ext>
            </a:extLst>
          </p:cNvPr>
          <p:cNvSpPr txBox="1">
            <a:spLocks/>
          </p:cNvSpPr>
          <p:nvPr/>
        </p:nvSpPr>
        <p:spPr>
          <a:xfrm>
            <a:off x="641445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Membrane Skid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EBCC750-2D28-49E1-BC3B-01FF9E39804A}"/>
              </a:ext>
            </a:extLst>
          </p:cNvPr>
          <p:cNvSpPr txBox="1">
            <a:spLocks/>
          </p:cNvSpPr>
          <p:nvPr/>
        </p:nvSpPr>
        <p:spPr>
          <a:xfrm>
            <a:off x="1158066" y="1855487"/>
            <a:ext cx="3100962" cy="6254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Owner: </a:t>
            </a:r>
            <a:r>
              <a:rPr lang="en-US" sz="1800" b="1" dirty="0" err="1">
                <a:solidFill>
                  <a:srgbClr val="FF0000"/>
                </a:solidFill>
                <a:latin typeface="Vera Humana 95" panose="020B0402000000000000" pitchFamily="34" charset="0"/>
              </a:rPr>
              <a:t>Cepu-Pertamina</a:t>
            </a:r>
            <a:endParaRPr lang="en-US" sz="1800" b="1" dirty="0">
              <a:solidFill>
                <a:srgbClr val="FF0000"/>
              </a:solidFill>
              <a:latin typeface="Vera Humana 95" panose="020B0402000000000000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Weight: 900T</a:t>
            </a:r>
          </a:p>
        </p:txBody>
      </p:sp>
    </p:spTree>
    <p:extLst>
      <p:ext uri="{BB962C8B-B14F-4D97-AF65-F5344CB8AC3E}">
        <p14:creationId xmlns:p14="http://schemas.microsoft.com/office/powerpoint/2010/main" val="387678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AC3D12-3A13-496C-9B92-EF6D00B58BFA}"/>
              </a:ext>
            </a:extLst>
          </p:cNvPr>
          <p:cNvSpPr txBox="1">
            <a:spLocks/>
          </p:cNvSpPr>
          <p:nvPr/>
        </p:nvSpPr>
        <p:spPr>
          <a:xfrm>
            <a:off x="631918" y="110164"/>
            <a:ext cx="10259019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Certification &amp; Accreditation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EA9862-3320-43B6-8174-328999C460FB}"/>
              </a:ext>
            </a:extLst>
          </p:cNvPr>
          <p:cNvCxnSpPr>
            <a:cxnSpLocks/>
          </p:cNvCxnSpPr>
          <p:nvPr/>
        </p:nvCxnSpPr>
        <p:spPr>
          <a:xfrm>
            <a:off x="595822" y="890331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A2CA99F-5938-41D2-AB6C-3E83E1AA4EE9}"/>
              </a:ext>
            </a:extLst>
          </p:cNvPr>
          <p:cNvSpPr txBox="1">
            <a:spLocks/>
          </p:cNvSpPr>
          <p:nvPr/>
        </p:nvSpPr>
        <p:spPr>
          <a:xfrm>
            <a:off x="691293" y="1280639"/>
            <a:ext cx="6697672" cy="42227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ISO 9001:2015</a:t>
            </a:r>
          </a:p>
          <a:p>
            <a:pPr>
              <a:lnSpc>
                <a:spcPct val="100000"/>
              </a:lnSpc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ISO 45001:2018</a:t>
            </a:r>
          </a:p>
          <a:p>
            <a:pPr>
              <a:lnSpc>
                <a:spcPct val="100000"/>
              </a:lnSpc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ISO 14001:2015</a:t>
            </a:r>
          </a:p>
          <a:p>
            <a:pPr>
              <a:lnSpc>
                <a:spcPct val="100000"/>
              </a:lnSpc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ASME &amp; NBBI</a:t>
            </a:r>
          </a:p>
          <a:p>
            <a:pPr>
              <a:lnSpc>
                <a:spcPct val="100000"/>
              </a:lnSpc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ISO 3834-2  (CE-Marking Enabler)</a:t>
            </a:r>
          </a:p>
          <a:p>
            <a:pPr>
              <a:lnSpc>
                <a:spcPct val="100000"/>
              </a:lnSpc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EN 1090-1  (CE-Marking Enabler)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0D77A91-33EB-4CF3-BFAD-087027877C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319" y="2587395"/>
            <a:ext cx="993805" cy="9938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E6E4C45-0477-40BC-9B07-E0C4974FCD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047" y="3736023"/>
            <a:ext cx="4196196" cy="6453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22905FA-2EDD-4AC2-9D10-29160860F2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975" y="2592878"/>
            <a:ext cx="1006402" cy="982839"/>
          </a:xfrm>
          <a:prstGeom prst="rect">
            <a:avLst/>
          </a:prstGeom>
          <a:ln>
            <a:noFill/>
          </a:ln>
          <a:effectLst>
            <a:outerShdw blurRad="50800" dist="50800" dir="5400000" sx="1000" sy="1000" algn="ctr" rotWithShape="0">
              <a:schemeClr val="bg1"/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43E12F7-A548-45BC-A0EE-3D1F202D00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047" y="1354589"/>
            <a:ext cx="1962515" cy="10852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82501A-E49C-4010-9A45-B0C26C7426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669" y="2587395"/>
            <a:ext cx="1000476" cy="9938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61B44E-5DEE-133E-FD5A-445AC243EA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0562" y="1444272"/>
            <a:ext cx="1705638" cy="905865"/>
          </a:xfrm>
          <a:prstGeom prst="rect">
            <a:avLst/>
          </a:prstGeom>
        </p:spPr>
      </p:pic>
      <p:pic>
        <p:nvPicPr>
          <p:cNvPr id="5" name="Picture 2" descr="ISO 14001 logo - Barton">
            <a:extLst>
              <a:ext uri="{FF2B5EF4-FFF2-40B4-BE49-F238E27FC236}">
                <a16:creationId xmlns:a16="http://schemas.microsoft.com/office/drawing/2014/main" id="{36331DC5-304C-386D-67A2-A0DE050FBC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808" r="13997" b="3052"/>
          <a:stretch/>
        </p:blipFill>
        <p:spPr bwMode="auto">
          <a:xfrm>
            <a:off x="8517396" y="2587395"/>
            <a:ext cx="993806" cy="100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24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40F95685-CD07-49FB-B167-8F1A4B98E307}"/>
              </a:ext>
            </a:extLst>
          </p:cNvPr>
          <p:cNvSpPr txBox="1">
            <a:spLocks/>
          </p:cNvSpPr>
          <p:nvPr/>
        </p:nvSpPr>
        <p:spPr>
          <a:xfrm>
            <a:off x="641449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Total Enclosed Ground Flare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9A67B66-0A87-95FC-22B1-1BBB88C68899}"/>
              </a:ext>
            </a:extLst>
          </p:cNvPr>
          <p:cNvCxnSpPr>
            <a:cxnSpLocks/>
          </p:cNvCxnSpPr>
          <p:nvPr/>
        </p:nvCxnSpPr>
        <p:spPr>
          <a:xfrm>
            <a:off x="605353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F7289935-CB9A-59A5-22EB-8FE4B7D11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088" y="892906"/>
            <a:ext cx="7055118" cy="5291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324BDEE-3A92-3D29-098E-5F682B6A03F9}"/>
              </a:ext>
            </a:extLst>
          </p:cNvPr>
          <p:cNvSpPr txBox="1">
            <a:spLocks/>
          </p:cNvSpPr>
          <p:nvPr/>
        </p:nvSpPr>
        <p:spPr>
          <a:xfrm>
            <a:off x="5482930" y="1227038"/>
            <a:ext cx="3493159" cy="4328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Owner: Chandra Asri</a:t>
            </a:r>
          </a:p>
        </p:txBody>
      </p:sp>
    </p:spTree>
    <p:extLst>
      <p:ext uri="{BB962C8B-B14F-4D97-AF65-F5344CB8AC3E}">
        <p14:creationId xmlns:p14="http://schemas.microsoft.com/office/powerpoint/2010/main" val="323654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A00B6F-1262-4EEC-AFE8-D7F880891F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3" r="9221"/>
          <a:stretch/>
        </p:blipFill>
        <p:spPr>
          <a:xfrm>
            <a:off x="1163972" y="861748"/>
            <a:ext cx="7849396" cy="5157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40F95685-CD07-49FB-B167-8F1A4B98E307}"/>
              </a:ext>
            </a:extLst>
          </p:cNvPr>
          <p:cNvSpPr txBox="1">
            <a:spLocks/>
          </p:cNvSpPr>
          <p:nvPr/>
        </p:nvSpPr>
        <p:spPr>
          <a:xfrm>
            <a:off x="641445" y="110164"/>
            <a:ext cx="984447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Acid Gas Removal Unit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69384FE-C24C-4F76-99B2-BCDD92EBC07C}"/>
              </a:ext>
            </a:extLst>
          </p:cNvPr>
          <p:cNvSpPr txBox="1">
            <a:spLocks/>
          </p:cNvSpPr>
          <p:nvPr/>
        </p:nvSpPr>
        <p:spPr>
          <a:xfrm>
            <a:off x="5022454" y="4619632"/>
            <a:ext cx="3990914" cy="9222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Owner: Petronas </a:t>
            </a:r>
            <a:r>
              <a:rPr lang="en-US" sz="1800" b="1" dirty="0" err="1">
                <a:solidFill>
                  <a:srgbClr val="FF0000"/>
                </a:solidFill>
                <a:latin typeface="Vera Humana 95" panose="020B0402000000000000" pitchFamily="34" charset="0"/>
              </a:rPr>
              <a:t>Carigali</a:t>
            </a:r>
            <a:endParaRPr lang="en-US" sz="1800" b="1" dirty="0">
              <a:solidFill>
                <a:srgbClr val="FF0000"/>
              </a:solidFill>
              <a:latin typeface="Vera Humana 95" panose="020B0402000000000000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Project: </a:t>
            </a:r>
            <a:r>
              <a:rPr lang="en-US" sz="1800" b="1" dirty="0" err="1">
                <a:solidFill>
                  <a:srgbClr val="FF0000"/>
                </a:solidFill>
                <a:latin typeface="Vera Humana 95" panose="020B0402000000000000" pitchFamily="34" charset="0"/>
              </a:rPr>
              <a:t>Kasawari</a:t>
            </a: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 Gas </a:t>
            </a:r>
            <a:r>
              <a:rPr lang="en-US" sz="1800" b="1" dirty="0" err="1">
                <a:solidFill>
                  <a:srgbClr val="FF0000"/>
                </a:solidFill>
                <a:latin typeface="Vera Humana 95" panose="020B0402000000000000" pitchFamily="34" charset="0"/>
              </a:rPr>
              <a:t>Deveopment</a:t>
            </a:r>
            <a:endParaRPr lang="en-US" sz="1800" b="1" dirty="0">
              <a:solidFill>
                <a:srgbClr val="FF0000"/>
              </a:solidFill>
              <a:latin typeface="Vera Humana 95" panose="020B0402000000000000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Skid Weight: 600T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CA3C4AD-BE45-91E0-8A6C-6B238F5E8C13}"/>
              </a:ext>
            </a:extLst>
          </p:cNvPr>
          <p:cNvCxnSpPr>
            <a:cxnSpLocks/>
          </p:cNvCxnSpPr>
          <p:nvPr/>
        </p:nvCxnSpPr>
        <p:spPr>
          <a:xfrm>
            <a:off x="605349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720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1A64FC9-B7F0-4135-8AEE-30EADE6298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" t="9825" r="19255" b="5455"/>
          <a:stretch/>
        </p:blipFill>
        <p:spPr>
          <a:xfrm>
            <a:off x="1066689" y="908874"/>
            <a:ext cx="8281122" cy="4983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EA9862-3320-43B6-8174-328999C460FB}"/>
              </a:ext>
            </a:extLst>
          </p:cNvPr>
          <p:cNvCxnSpPr>
            <a:cxnSpLocks/>
          </p:cNvCxnSpPr>
          <p:nvPr/>
        </p:nvCxnSpPr>
        <p:spPr>
          <a:xfrm>
            <a:off x="605353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40F95685-CD07-49FB-B167-8F1A4B98E307}"/>
              </a:ext>
            </a:extLst>
          </p:cNvPr>
          <p:cNvSpPr txBox="1">
            <a:spLocks/>
          </p:cNvSpPr>
          <p:nvPr/>
        </p:nvSpPr>
        <p:spPr>
          <a:xfrm>
            <a:off x="641449" y="110164"/>
            <a:ext cx="984447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6-Bed Pressure Swing Adsorption (PSA)  Skid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69384FE-C24C-4F76-99B2-BCDD92EBC07C}"/>
              </a:ext>
            </a:extLst>
          </p:cNvPr>
          <p:cNvSpPr txBox="1">
            <a:spLocks/>
          </p:cNvSpPr>
          <p:nvPr/>
        </p:nvSpPr>
        <p:spPr>
          <a:xfrm>
            <a:off x="5568732" y="5065227"/>
            <a:ext cx="3990914" cy="9222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Project: NZNP Plant Oil Refinery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Skid Weight: 53T</a:t>
            </a:r>
          </a:p>
        </p:txBody>
      </p:sp>
    </p:spTree>
    <p:extLst>
      <p:ext uri="{BB962C8B-B14F-4D97-AF65-F5344CB8AC3E}">
        <p14:creationId xmlns:p14="http://schemas.microsoft.com/office/powerpoint/2010/main" val="58435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40F95685-CD07-49FB-B167-8F1A4B98E307}"/>
              </a:ext>
            </a:extLst>
          </p:cNvPr>
          <p:cNvSpPr txBox="1">
            <a:spLocks/>
          </p:cNvSpPr>
          <p:nvPr/>
        </p:nvSpPr>
        <p:spPr>
          <a:xfrm>
            <a:off x="641447" y="110164"/>
            <a:ext cx="984447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Recovery Max Modular Solution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94B87A-FC83-3F20-346E-86CF23ABAA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9" r="8693"/>
          <a:stretch/>
        </p:blipFill>
        <p:spPr>
          <a:xfrm>
            <a:off x="5917869" y="843085"/>
            <a:ext cx="5114312" cy="4539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DACA34-F954-ABC6-E07A-B7B8F5FE85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8"/>
          <a:stretch/>
        </p:blipFill>
        <p:spPr>
          <a:xfrm>
            <a:off x="700350" y="843086"/>
            <a:ext cx="5052611" cy="4539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69384FE-C24C-4F76-99B2-BCDD92EBC07C}"/>
              </a:ext>
            </a:extLst>
          </p:cNvPr>
          <p:cNvSpPr txBox="1">
            <a:spLocks/>
          </p:cNvSpPr>
          <p:nvPr/>
        </p:nvSpPr>
        <p:spPr>
          <a:xfrm>
            <a:off x="902053" y="5347768"/>
            <a:ext cx="3599017" cy="9222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Owner: PEMEX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Project: Pemex Recovery Max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Skid Weight: 280T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CA82994-2697-A018-A0FD-C870544C35CA}"/>
              </a:ext>
            </a:extLst>
          </p:cNvPr>
          <p:cNvCxnSpPr>
            <a:cxnSpLocks/>
          </p:cNvCxnSpPr>
          <p:nvPr/>
        </p:nvCxnSpPr>
        <p:spPr>
          <a:xfrm>
            <a:off x="605351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661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EA9862-3320-43B6-8174-328999C460FB}"/>
              </a:ext>
            </a:extLst>
          </p:cNvPr>
          <p:cNvCxnSpPr>
            <a:cxnSpLocks/>
          </p:cNvCxnSpPr>
          <p:nvPr/>
        </p:nvCxnSpPr>
        <p:spPr>
          <a:xfrm>
            <a:off x="605353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40F95685-CD07-49FB-B167-8F1A4B98E307}"/>
              </a:ext>
            </a:extLst>
          </p:cNvPr>
          <p:cNvSpPr txBox="1">
            <a:spLocks/>
          </p:cNvSpPr>
          <p:nvPr/>
        </p:nvSpPr>
        <p:spPr>
          <a:xfrm>
            <a:off x="641449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Sulphate Recovery Unit</a:t>
            </a:r>
          </a:p>
        </p:txBody>
      </p:sp>
      <p:pic>
        <p:nvPicPr>
          <p:cNvPr id="4" name="Content Placeholder 2">
            <a:extLst>
              <a:ext uri="{FF2B5EF4-FFF2-40B4-BE49-F238E27FC236}">
                <a16:creationId xmlns:a16="http://schemas.microsoft.com/office/drawing/2014/main" id="{E6DA35E1-DEC4-425F-A5D2-0B5EEA6285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4" r="19172" b="7132"/>
          <a:stretch/>
        </p:blipFill>
        <p:spPr>
          <a:xfrm>
            <a:off x="1122030" y="855026"/>
            <a:ext cx="7522927" cy="5474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E9C4BEC-6B60-48F5-989C-32A61C6CED5A}"/>
              </a:ext>
            </a:extLst>
          </p:cNvPr>
          <p:cNvSpPr txBox="1">
            <a:spLocks/>
          </p:cNvSpPr>
          <p:nvPr/>
        </p:nvSpPr>
        <p:spPr>
          <a:xfrm>
            <a:off x="2871266" y="880669"/>
            <a:ext cx="3108982" cy="7133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Owner: Petrobras P76 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Weight: 160T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endParaRPr lang="en-US" sz="1800" b="1" dirty="0">
              <a:solidFill>
                <a:srgbClr val="FF0000"/>
              </a:solidFill>
              <a:latin typeface="Vera Humana 95" panose="020B0402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04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40F95685-CD07-49FB-B167-8F1A4B98E307}"/>
              </a:ext>
            </a:extLst>
          </p:cNvPr>
          <p:cNvSpPr txBox="1">
            <a:spLocks/>
          </p:cNvSpPr>
          <p:nvPr/>
        </p:nvSpPr>
        <p:spPr>
          <a:xfrm>
            <a:off x="641449" y="110164"/>
            <a:ext cx="984447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Open Ground Flare Packages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69384FE-C24C-4F76-99B2-BCDD92EBC07C}"/>
              </a:ext>
            </a:extLst>
          </p:cNvPr>
          <p:cNvSpPr txBox="1">
            <a:spLocks/>
          </p:cNvSpPr>
          <p:nvPr/>
        </p:nvSpPr>
        <p:spPr>
          <a:xfrm>
            <a:off x="1318173" y="5319025"/>
            <a:ext cx="4453260" cy="8594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Owner: Golden Pass LNG Terminal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Project Name: Golden Pass LNG Export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Weight: 2,700 Tons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endParaRPr lang="en-US" sz="1800" b="1" dirty="0">
              <a:solidFill>
                <a:srgbClr val="FF0000"/>
              </a:solidFill>
              <a:latin typeface="Vera Humana 95" panose="020B0402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FAAF3B-3344-3742-8B71-54E3700D48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37" y="1321807"/>
            <a:ext cx="5310683" cy="3983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60FB6C-1B53-838A-AA66-3C4BB36D4B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207" y="1321807"/>
            <a:ext cx="5310683" cy="3983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7258B23-C8F8-0FBB-9EA2-DDB28C0D8E24}"/>
              </a:ext>
            </a:extLst>
          </p:cNvPr>
          <p:cNvCxnSpPr>
            <a:cxnSpLocks/>
          </p:cNvCxnSpPr>
          <p:nvPr/>
        </p:nvCxnSpPr>
        <p:spPr>
          <a:xfrm>
            <a:off x="605353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CE4AD87-C30E-6866-3ABB-CDB5BA965CBF}"/>
              </a:ext>
            </a:extLst>
          </p:cNvPr>
          <p:cNvSpPr txBox="1">
            <a:spLocks/>
          </p:cNvSpPr>
          <p:nvPr/>
        </p:nvSpPr>
        <p:spPr>
          <a:xfrm>
            <a:off x="641449" y="760878"/>
            <a:ext cx="8680686" cy="5120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  <a:latin typeface="Ink Free" panose="03080402000500000000" pitchFamily="66" charset="0"/>
              </a:rPr>
              <a:t>Include Header, Runner, Thermal Oxidizer, Preheater, Flare Stack</a:t>
            </a:r>
          </a:p>
        </p:txBody>
      </p:sp>
    </p:spTree>
    <p:extLst>
      <p:ext uri="{BB962C8B-B14F-4D97-AF65-F5344CB8AC3E}">
        <p14:creationId xmlns:p14="http://schemas.microsoft.com/office/powerpoint/2010/main" val="187661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EA9862-3320-43B6-8174-328999C460FB}"/>
              </a:ext>
            </a:extLst>
          </p:cNvPr>
          <p:cNvCxnSpPr>
            <a:cxnSpLocks/>
          </p:cNvCxnSpPr>
          <p:nvPr/>
        </p:nvCxnSpPr>
        <p:spPr>
          <a:xfrm>
            <a:off x="605347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40F95685-CD07-49FB-B167-8F1A4B98E307}"/>
              </a:ext>
            </a:extLst>
          </p:cNvPr>
          <p:cNvSpPr txBox="1">
            <a:spLocks/>
          </p:cNvSpPr>
          <p:nvPr/>
        </p:nvSpPr>
        <p:spPr>
          <a:xfrm>
            <a:off x="641443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Flare Gas Recovery Compression Skid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F57196D-2050-4149-A8FD-6A919203F9E3}"/>
              </a:ext>
            </a:extLst>
          </p:cNvPr>
          <p:cNvSpPr txBox="1">
            <a:spLocks/>
          </p:cNvSpPr>
          <p:nvPr/>
        </p:nvSpPr>
        <p:spPr>
          <a:xfrm>
            <a:off x="6870200" y="4759215"/>
            <a:ext cx="3617843" cy="12949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Owner: Petrobras P75 &amp; P77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Weight: 67T</a:t>
            </a:r>
          </a:p>
        </p:txBody>
      </p:sp>
      <p:pic>
        <p:nvPicPr>
          <p:cNvPr id="5" name="Content Placeholder 2">
            <a:extLst>
              <a:ext uri="{FF2B5EF4-FFF2-40B4-BE49-F238E27FC236}">
                <a16:creationId xmlns:a16="http://schemas.microsoft.com/office/drawing/2014/main" id="{05E2DBDA-9320-4C0E-9DAF-3686CC0767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5" b="12397"/>
          <a:stretch/>
        </p:blipFill>
        <p:spPr>
          <a:xfrm>
            <a:off x="919969" y="869610"/>
            <a:ext cx="5671933" cy="5407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42750F14-3779-4695-9A37-819D672F2A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4" r="31072" b="8594"/>
          <a:stretch/>
        </p:blipFill>
        <p:spPr bwMode="auto">
          <a:xfrm>
            <a:off x="6870200" y="869610"/>
            <a:ext cx="3617843" cy="37691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511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EA9862-3320-43B6-8174-328999C460FB}"/>
              </a:ext>
            </a:extLst>
          </p:cNvPr>
          <p:cNvCxnSpPr>
            <a:cxnSpLocks/>
          </p:cNvCxnSpPr>
          <p:nvPr/>
        </p:nvCxnSpPr>
        <p:spPr>
          <a:xfrm>
            <a:off x="605355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40F95685-CD07-49FB-B167-8F1A4B98E307}"/>
              </a:ext>
            </a:extLst>
          </p:cNvPr>
          <p:cNvSpPr txBox="1">
            <a:spLocks/>
          </p:cNvSpPr>
          <p:nvPr/>
        </p:nvSpPr>
        <p:spPr>
          <a:xfrm>
            <a:off x="641451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Ground Flare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7E0B54-4B8A-411B-95FC-C20EC1C23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28" y="838921"/>
            <a:ext cx="9024838" cy="5081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A5A24B9-D3F1-47B1-AFA1-8DC56B7DE3FB}"/>
              </a:ext>
            </a:extLst>
          </p:cNvPr>
          <p:cNvSpPr txBox="1">
            <a:spLocks/>
          </p:cNvSpPr>
          <p:nvPr/>
        </p:nvSpPr>
        <p:spPr>
          <a:xfrm>
            <a:off x="1474025" y="854750"/>
            <a:ext cx="3280204" cy="10449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Owner: Fluor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Project: Lyondell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Weight: 297T</a:t>
            </a:r>
          </a:p>
        </p:txBody>
      </p:sp>
    </p:spTree>
    <p:extLst>
      <p:ext uri="{BB962C8B-B14F-4D97-AF65-F5344CB8AC3E}">
        <p14:creationId xmlns:p14="http://schemas.microsoft.com/office/powerpoint/2010/main" val="48194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EA9862-3320-43B6-8174-328999C460FB}"/>
              </a:ext>
            </a:extLst>
          </p:cNvPr>
          <p:cNvCxnSpPr>
            <a:cxnSpLocks/>
          </p:cNvCxnSpPr>
          <p:nvPr/>
        </p:nvCxnSpPr>
        <p:spPr>
          <a:xfrm>
            <a:off x="605349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40F95685-CD07-49FB-B167-8F1A4B98E307}"/>
              </a:ext>
            </a:extLst>
          </p:cNvPr>
          <p:cNvSpPr txBox="1">
            <a:spLocks/>
          </p:cNvSpPr>
          <p:nvPr/>
        </p:nvSpPr>
        <p:spPr>
          <a:xfrm>
            <a:off x="641445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Thermal Oxidizer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B3624C-0CB6-4917-99FA-9F6E970CCF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9"/>
          <a:stretch/>
        </p:blipFill>
        <p:spPr>
          <a:xfrm>
            <a:off x="823190" y="845467"/>
            <a:ext cx="7731223" cy="5210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85E8471-6CE6-4B83-8478-F0D43A9B14C2}"/>
              </a:ext>
            </a:extLst>
          </p:cNvPr>
          <p:cNvSpPr txBox="1">
            <a:spLocks/>
          </p:cNvSpPr>
          <p:nvPr/>
        </p:nvSpPr>
        <p:spPr>
          <a:xfrm>
            <a:off x="1091739" y="1039503"/>
            <a:ext cx="3990914" cy="9222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Owner: Exxon-SABIC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Project: Chiyoda GYO Project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Weight: 152T</a:t>
            </a:r>
          </a:p>
        </p:txBody>
      </p:sp>
    </p:spTree>
    <p:extLst>
      <p:ext uri="{BB962C8B-B14F-4D97-AF65-F5344CB8AC3E}">
        <p14:creationId xmlns:p14="http://schemas.microsoft.com/office/powerpoint/2010/main" val="352029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EA9862-3320-43B6-8174-328999C460FB}"/>
              </a:ext>
            </a:extLst>
          </p:cNvPr>
          <p:cNvCxnSpPr>
            <a:cxnSpLocks/>
          </p:cNvCxnSpPr>
          <p:nvPr/>
        </p:nvCxnSpPr>
        <p:spPr>
          <a:xfrm>
            <a:off x="605353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40F95685-CD07-49FB-B167-8F1A4B98E307}"/>
              </a:ext>
            </a:extLst>
          </p:cNvPr>
          <p:cNvSpPr txBox="1">
            <a:spLocks/>
          </p:cNvSpPr>
          <p:nvPr/>
        </p:nvSpPr>
        <p:spPr>
          <a:xfrm>
            <a:off x="641449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Large Enclosed Ground Flare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DF186E-CA5C-429D-9425-195585F6DC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36" y="797191"/>
            <a:ext cx="9143320" cy="5143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3D35ADF-B6FE-48DC-BA24-AC170516E737}"/>
              </a:ext>
            </a:extLst>
          </p:cNvPr>
          <p:cNvSpPr txBox="1">
            <a:spLocks/>
          </p:cNvSpPr>
          <p:nvPr/>
        </p:nvSpPr>
        <p:spPr>
          <a:xfrm>
            <a:off x="7259757" y="1013410"/>
            <a:ext cx="2376280" cy="8213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Owner: JG Summit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Weight: 360T</a:t>
            </a:r>
          </a:p>
        </p:txBody>
      </p:sp>
    </p:spTree>
    <p:extLst>
      <p:ext uri="{BB962C8B-B14F-4D97-AF65-F5344CB8AC3E}">
        <p14:creationId xmlns:p14="http://schemas.microsoft.com/office/powerpoint/2010/main" val="366129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D08E6-A978-EEDE-19F5-9BB6C50DE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C4FF43DB-3BD3-B953-4736-DB861924EB32}"/>
              </a:ext>
            </a:extLst>
          </p:cNvPr>
          <p:cNvSpPr txBox="1">
            <a:spLocks/>
          </p:cNvSpPr>
          <p:nvPr/>
        </p:nvSpPr>
        <p:spPr>
          <a:xfrm>
            <a:off x="643919" y="110164"/>
            <a:ext cx="10198861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Special Recognition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2B5647-531E-00F9-795D-97E704D33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060" y="1408116"/>
            <a:ext cx="5124147" cy="8784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0EF982-5F05-B6E4-AC85-32FFD5596D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272" y="1562820"/>
            <a:ext cx="2780960" cy="3707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C96563-819D-0948-754C-263AFDCEDC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3517" y="2184937"/>
            <a:ext cx="3142368" cy="1150400"/>
          </a:xfrm>
          <a:prstGeom prst="rect">
            <a:avLst/>
          </a:prstGeom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1BCF2FF6-6D41-092D-57AB-A6523A965E52}"/>
              </a:ext>
            </a:extLst>
          </p:cNvPr>
          <p:cNvSpPr txBox="1">
            <a:spLocks/>
          </p:cNvSpPr>
          <p:nvPr/>
        </p:nvSpPr>
        <p:spPr>
          <a:xfrm>
            <a:off x="1005104" y="3481635"/>
            <a:ext cx="6420475" cy="19297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Clr>
                <a:srgbClr val="00B0F0"/>
              </a:buClr>
              <a:buNone/>
            </a:pPr>
            <a:r>
              <a:rPr lang="en-US" sz="2000" i="1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“ ….. formally express our profound gratitude for your unwavering dedication and exceptional hard work ….. “ </a:t>
            </a:r>
          </a:p>
          <a:p>
            <a:pPr marL="0" indent="0">
              <a:lnSpc>
                <a:spcPct val="100000"/>
              </a:lnSpc>
              <a:buClr>
                <a:srgbClr val="00B0F0"/>
              </a:buClr>
              <a:buNone/>
            </a:pPr>
            <a:r>
              <a:rPr lang="en-US" sz="2000" i="1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“ ….. your consistent delivery of high-quality products and services has been pivotal in enabling us to achieve our organizational objectives …..”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FCF6D7D-23CB-7471-2B79-94E64D95417F}"/>
              </a:ext>
            </a:extLst>
          </p:cNvPr>
          <p:cNvSpPr/>
          <p:nvPr/>
        </p:nvSpPr>
        <p:spPr>
          <a:xfrm>
            <a:off x="8058327" y="3192320"/>
            <a:ext cx="2097248" cy="100668"/>
          </a:xfrm>
          <a:prstGeom prst="rect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757A02F-C27E-F122-6702-22D08B1751A5}"/>
              </a:ext>
            </a:extLst>
          </p:cNvPr>
          <p:cNvSpPr/>
          <p:nvPr/>
        </p:nvSpPr>
        <p:spPr>
          <a:xfrm>
            <a:off x="8059725" y="3478943"/>
            <a:ext cx="2097248" cy="142351"/>
          </a:xfrm>
          <a:prstGeom prst="rect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776A4A7-7D59-B73B-DBE0-44A5DDE48611}"/>
              </a:ext>
            </a:extLst>
          </p:cNvPr>
          <p:cNvCxnSpPr>
            <a:cxnSpLocks/>
          </p:cNvCxnSpPr>
          <p:nvPr/>
        </p:nvCxnSpPr>
        <p:spPr>
          <a:xfrm>
            <a:off x="607823" y="890331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6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EA9862-3320-43B6-8174-328999C460FB}"/>
              </a:ext>
            </a:extLst>
          </p:cNvPr>
          <p:cNvCxnSpPr>
            <a:cxnSpLocks/>
          </p:cNvCxnSpPr>
          <p:nvPr/>
        </p:nvCxnSpPr>
        <p:spPr>
          <a:xfrm>
            <a:off x="605353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40F95685-CD07-49FB-B167-8F1A4B98E307}"/>
              </a:ext>
            </a:extLst>
          </p:cNvPr>
          <p:cNvSpPr txBox="1">
            <a:spLocks/>
          </p:cNvSpPr>
          <p:nvPr/>
        </p:nvSpPr>
        <p:spPr>
          <a:xfrm>
            <a:off x="641449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Merox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 Flare Stack and Liquid Seal</a:t>
            </a:r>
          </a:p>
        </p:txBody>
      </p:sp>
      <p:pic>
        <p:nvPicPr>
          <p:cNvPr id="4" name="Content Placeholder 2">
            <a:extLst>
              <a:ext uri="{FF2B5EF4-FFF2-40B4-BE49-F238E27FC236}">
                <a16:creationId xmlns:a16="http://schemas.microsoft.com/office/drawing/2014/main" id="{448878F4-A926-4728-AB98-761A18A247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24"/>
          <a:stretch/>
        </p:blipFill>
        <p:spPr>
          <a:xfrm>
            <a:off x="877893" y="798648"/>
            <a:ext cx="6658184" cy="3816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C058185F-7381-46E8-B16F-5B91B8DBCA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0"/>
          <a:stretch/>
        </p:blipFill>
        <p:spPr bwMode="auto">
          <a:xfrm>
            <a:off x="5250732" y="3290730"/>
            <a:ext cx="4926420" cy="25962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EBCC750-2D28-49E1-BC3B-01FF9E39804A}"/>
              </a:ext>
            </a:extLst>
          </p:cNvPr>
          <p:cNvSpPr txBox="1">
            <a:spLocks/>
          </p:cNvSpPr>
          <p:nvPr/>
        </p:nvSpPr>
        <p:spPr>
          <a:xfrm>
            <a:off x="881814" y="4691426"/>
            <a:ext cx="2585749" cy="6254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Owner: Fluor USA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Weight: 10T</a:t>
            </a:r>
          </a:p>
        </p:txBody>
      </p:sp>
    </p:spTree>
    <p:extLst>
      <p:ext uri="{BB962C8B-B14F-4D97-AF65-F5344CB8AC3E}">
        <p14:creationId xmlns:p14="http://schemas.microsoft.com/office/powerpoint/2010/main" val="195072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2F72C3-D74F-4390-B587-C634569BDC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8" r="6883" b="13074"/>
          <a:stretch/>
        </p:blipFill>
        <p:spPr>
          <a:xfrm>
            <a:off x="1107238" y="920750"/>
            <a:ext cx="7656752" cy="5090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EA9862-3320-43B6-8174-328999C460FB}"/>
              </a:ext>
            </a:extLst>
          </p:cNvPr>
          <p:cNvCxnSpPr>
            <a:cxnSpLocks/>
          </p:cNvCxnSpPr>
          <p:nvPr/>
        </p:nvCxnSpPr>
        <p:spPr>
          <a:xfrm>
            <a:off x="605353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40F95685-CD07-49FB-B167-8F1A4B98E307}"/>
              </a:ext>
            </a:extLst>
          </p:cNvPr>
          <p:cNvSpPr txBox="1">
            <a:spLocks/>
          </p:cNvSpPr>
          <p:nvPr/>
        </p:nvSpPr>
        <p:spPr>
          <a:xfrm>
            <a:off x="641449" y="110164"/>
            <a:ext cx="984447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Foundation Jacket Grillages on HTV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69384FE-C24C-4F76-99B2-BCDD92EBC07C}"/>
              </a:ext>
            </a:extLst>
          </p:cNvPr>
          <p:cNvSpPr txBox="1">
            <a:spLocks/>
          </p:cNvSpPr>
          <p:nvPr/>
        </p:nvSpPr>
        <p:spPr>
          <a:xfrm>
            <a:off x="4796844" y="1668886"/>
            <a:ext cx="5689077" cy="9222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Owner: Jan De </a:t>
            </a:r>
            <a:r>
              <a:rPr lang="en-US" sz="1800" b="1" dirty="0" err="1">
                <a:solidFill>
                  <a:srgbClr val="FF0000"/>
                </a:solidFill>
                <a:latin typeface="Vera Humana 95" panose="020B0402000000000000" pitchFamily="34" charset="0"/>
              </a:rPr>
              <a:t>Nul</a:t>
            </a: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 Group, Taiwan Power Company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Project: Greater Changhua Project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Weight: 1,470T</a:t>
            </a:r>
          </a:p>
        </p:txBody>
      </p:sp>
    </p:spTree>
    <p:extLst>
      <p:ext uri="{BB962C8B-B14F-4D97-AF65-F5344CB8AC3E}">
        <p14:creationId xmlns:p14="http://schemas.microsoft.com/office/powerpoint/2010/main" val="319709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40965AFE-A558-46EC-A9E1-D1B789FCDFF4}"/>
              </a:ext>
            </a:extLst>
          </p:cNvPr>
          <p:cNvSpPr txBox="1">
            <a:spLocks/>
          </p:cNvSpPr>
          <p:nvPr/>
        </p:nvSpPr>
        <p:spPr>
          <a:xfrm>
            <a:off x="1309252" y="2010220"/>
            <a:ext cx="9421090" cy="27042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Vina Offshore Engineering’s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Experience On:</a:t>
            </a:r>
          </a:p>
          <a:p>
            <a:pPr algn="ctr"/>
            <a:endParaRPr lang="en-US" sz="2000" dirty="0">
              <a:solidFill>
                <a:schemeClr val="accent1">
                  <a:lumMod val="50000"/>
                </a:schemeClr>
              </a:solidFill>
              <a:latin typeface="Ink Free" panose="03080402000500000000" pitchFamily="66" charset="0"/>
            </a:endParaRPr>
          </a:p>
          <a:p>
            <a:pPr algn="ctr"/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Insulation &amp; Jacketing Materials</a:t>
            </a:r>
            <a:endParaRPr lang="en-US" sz="2000" dirty="0">
              <a:solidFill>
                <a:schemeClr val="accent1">
                  <a:lumMod val="50000"/>
                </a:schemeClr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51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40965AFE-A558-46EC-A9E1-D1B789FCDFF4}"/>
              </a:ext>
            </a:extLst>
          </p:cNvPr>
          <p:cNvSpPr txBox="1">
            <a:spLocks/>
          </p:cNvSpPr>
          <p:nvPr/>
        </p:nvSpPr>
        <p:spPr>
          <a:xfrm>
            <a:off x="2006686" y="600794"/>
            <a:ext cx="7315024" cy="55036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u="sng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Insulation Materials</a:t>
            </a:r>
          </a:p>
          <a:p>
            <a:pPr algn="ctr"/>
            <a:endParaRPr lang="en-US" sz="2000" dirty="0">
              <a:solidFill>
                <a:schemeClr val="accent1">
                  <a:lumMod val="50000"/>
                </a:schemeClr>
              </a:solidFill>
              <a:latin typeface="Ink Free" panose="03080402000500000000" pitchFamily="66" charset="0"/>
            </a:endParaRPr>
          </a:p>
          <a:p>
            <a:pPr algn="ctr"/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Mineral Wool</a:t>
            </a:r>
          </a:p>
          <a:p>
            <a:pPr algn="ctr"/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Projects: </a:t>
            </a:r>
            <a:r>
              <a:rPr lang="en-US" sz="2200" dirty="0" err="1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Cepu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●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MPCL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● </a:t>
            </a:r>
            <a:r>
              <a:rPr lang="en-US" sz="2200" dirty="0" err="1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Kasawari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●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Pemex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●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Lotte</a:t>
            </a:r>
          </a:p>
          <a:p>
            <a:pPr algn="ctr"/>
            <a:endParaRPr lang="en-US" sz="1600" dirty="0">
              <a:solidFill>
                <a:schemeClr val="accent1">
                  <a:lumMod val="50000"/>
                </a:schemeClr>
              </a:solidFill>
              <a:latin typeface="Vera Humana 95" panose="020B0402000000000000" pitchFamily="34" charset="0"/>
            </a:endParaRPr>
          </a:p>
          <a:p>
            <a:pPr algn="ctr"/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Cellar Glass</a:t>
            </a:r>
          </a:p>
          <a:p>
            <a:pPr algn="ctr"/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Projects: MPCL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● </a:t>
            </a:r>
            <a:r>
              <a:rPr lang="en-US" sz="2200" dirty="0" err="1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Kasawari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● Barossa</a:t>
            </a:r>
          </a:p>
          <a:p>
            <a:pPr algn="ctr"/>
            <a:endParaRPr lang="en-US" sz="1600" dirty="0">
              <a:solidFill>
                <a:schemeClr val="accent1">
                  <a:lumMod val="50000"/>
                </a:schemeClr>
              </a:solidFill>
              <a:latin typeface="Vera Humana 95" panose="020B0402000000000000" pitchFamily="34" charset="0"/>
            </a:endParaRPr>
          </a:p>
          <a:p>
            <a:pPr algn="ctr"/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PIR Cold Insulation</a:t>
            </a:r>
          </a:p>
          <a:p>
            <a:pPr algn="ctr"/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Projects: </a:t>
            </a:r>
            <a:r>
              <a:rPr lang="en-US" sz="2200" dirty="0" err="1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Kasawari</a:t>
            </a:r>
            <a:endParaRPr lang="en-US" sz="2200" dirty="0">
              <a:solidFill>
                <a:schemeClr val="accent1">
                  <a:lumMod val="50000"/>
                </a:schemeClr>
              </a:solidFill>
              <a:latin typeface="Vera Humana 95" panose="020B0402000000000000" pitchFamily="34" charset="0"/>
            </a:endParaRPr>
          </a:p>
          <a:p>
            <a:pPr algn="ctr"/>
            <a:endParaRPr lang="en-US" sz="1600" dirty="0">
              <a:solidFill>
                <a:schemeClr val="accent1">
                  <a:lumMod val="50000"/>
                </a:schemeClr>
              </a:solidFill>
              <a:latin typeface="Vera Humana 95" panose="020B0402000000000000" pitchFamily="34" charset="0"/>
            </a:endParaRPr>
          </a:p>
          <a:p>
            <a:pPr algn="ctr"/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Aerogel Insulation</a:t>
            </a:r>
          </a:p>
          <a:p>
            <a:pPr algn="ctr"/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Projects: Petrobras P-82</a:t>
            </a:r>
          </a:p>
          <a:p>
            <a:pPr algn="ctr"/>
            <a:endParaRPr lang="en-US" sz="3200" dirty="0">
              <a:solidFill>
                <a:schemeClr val="accent1">
                  <a:lumMod val="50000"/>
                </a:schemeClr>
              </a:solidFill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77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40965AFE-A558-46EC-A9E1-D1B789FCDFF4}"/>
              </a:ext>
            </a:extLst>
          </p:cNvPr>
          <p:cNvSpPr txBox="1">
            <a:spLocks/>
          </p:cNvSpPr>
          <p:nvPr/>
        </p:nvSpPr>
        <p:spPr>
          <a:xfrm>
            <a:off x="2006686" y="600794"/>
            <a:ext cx="7315024" cy="52337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u="sng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Jacketing Materials</a:t>
            </a:r>
          </a:p>
          <a:p>
            <a:pPr algn="ctr"/>
            <a:endParaRPr lang="en-US" sz="2000" dirty="0">
              <a:solidFill>
                <a:schemeClr val="accent1">
                  <a:lumMod val="50000"/>
                </a:schemeClr>
              </a:solidFill>
              <a:latin typeface="Ink Free" panose="03080402000500000000" pitchFamily="66" charset="0"/>
            </a:endParaRPr>
          </a:p>
          <a:p>
            <a:pPr algn="ctr"/>
            <a:r>
              <a:rPr lang="en-US" sz="4800" dirty="0" err="1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Aluminium</a:t>
            </a:r>
            <a:endParaRPr lang="en-US" sz="4800" dirty="0">
              <a:solidFill>
                <a:schemeClr val="accent1">
                  <a:lumMod val="50000"/>
                </a:schemeClr>
              </a:solidFill>
              <a:latin typeface="Impact" panose="020B0806030902050204" pitchFamily="34" charset="0"/>
            </a:endParaRPr>
          </a:p>
          <a:p>
            <a:pPr algn="ctr"/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Projects: </a:t>
            </a:r>
            <a:r>
              <a:rPr lang="en-US" sz="2200" dirty="0" err="1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Cepu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●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MPCL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●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Pemex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●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Lotte</a:t>
            </a:r>
          </a:p>
          <a:p>
            <a:pPr algn="ctr"/>
            <a:endParaRPr lang="en-US" sz="1600" dirty="0">
              <a:solidFill>
                <a:schemeClr val="accent1">
                  <a:lumMod val="50000"/>
                </a:schemeClr>
              </a:solidFill>
              <a:latin typeface="Vera Humana 95" panose="020B0402000000000000" pitchFamily="34" charset="0"/>
            </a:endParaRPr>
          </a:p>
          <a:p>
            <a:pPr algn="ctr"/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Stainless Steel</a:t>
            </a:r>
          </a:p>
          <a:p>
            <a:pPr algn="ctr"/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Projects: </a:t>
            </a:r>
            <a:r>
              <a:rPr lang="en-US" sz="2200" dirty="0" err="1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Kasawari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●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Petrobras P-82</a:t>
            </a:r>
          </a:p>
          <a:p>
            <a:pPr algn="ctr"/>
            <a:endParaRPr lang="en-US" sz="1600" dirty="0">
              <a:solidFill>
                <a:schemeClr val="accent1">
                  <a:lumMod val="50000"/>
                </a:schemeClr>
              </a:solidFill>
              <a:latin typeface="Vera Humana 95" panose="020B0402000000000000" pitchFamily="34" charset="0"/>
            </a:endParaRPr>
          </a:p>
          <a:p>
            <a:pPr algn="ctr"/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Glass Reinforced Plastic</a:t>
            </a:r>
          </a:p>
          <a:p>
            <a:pPr algn="ctr"/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Projects: </a:t>
            </a:r>
            <a:r>
              <a:rPr lang="en-US" sz="2200" dirty="0" err="1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Kasawari</a:t>
            </a:r>
            <a:endParaRPr lang="en-US" sz="2200" dirty="0">
              <a:solidFill>
                <a:schemeClr val="accent1">
                  <a:lumMod val="50000"/>
                </a:schemeClr>
              </a:solidFill>
              <a:latin typeface="Vera Humana 95" panose="020B0402000000000000" pitchFamily="34" charset="0"/>
            </a:endParaRPr>
          </a:p>
          <a:p>
            <a:pPr algn="ctr"/>
            <a:endParaRPr lang="en-US" sz="1600" dirty="0">
              <a:solidFill>
                <a:schemeClr val="accent1">
                  <a:lumMod val="50000"/>
                </a:schemeClr>
              </a:solidFill>
              <a:latin typeface="Vera Humana 95" panose="020B0402000000000000" pitchFamily="34" charset="0"/>
            </a:endParaRPr>
          </a:p>
          <a:p>
            <a:pPr algn="ctr"/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ULVA</a:t>
            </a:r>
          </a:p>
          <a:p>
            <a:pPr algn="ctr"/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Projects: Barossa</a:t>
            </a:r>
          </a:p>
          <a:p>
            <a:pPr algn="ctr"/>
            <a:endParaRPr lang="en-US" sz="3200" dirty="0">
              <a:solidFill>
                <a:schemeClr val="accent1">
                  <a:lumMod val="50000"/>
                </a:schemeClr>
              </a:solidFill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70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BDC5DC-AF67-4255-B7BC-488EEE2400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742" y="47022"/>
            <a:ext cx="7834516" cy="421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56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75C777-FD10-452E-B497-D14BD62904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6" b="3389"/>
          <a:stretch/>
        </p:blipFill>
        <p:spPr>
          <a:xfrm>
            <a:off x="2935877" y="1486182"/>
            <a:ext cx="6320245" cy="325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29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634EB6-DE47-469C-93CF-F10C4842636F}"/>
              </a:ext>
            </a:extLst>
          </p:cNvPr>
          <p:cNvSpPr txBox="1"/>
          <p:nvPr/>
        </p:nvSpPr>
        <p:spPr>
          <a:xfrm>
            <a:off x="1527692" y="1988773"/>
            <a:ext cx="3739165" cy="138499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Y.H.H Marine Engineering Pte Ltd</a:t>
            </a:r>
          </a:p>
          <a:p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2, Buroh Crescent, #01-17</a:t>
            </a:r>
          </a:p>
          <a:p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Ace@Buroh, Singapore 627546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Vera Humana 95" panose="020B0402000000000000" pitchFamily="34" charset="0"/>
            </a:endParaRPr>
          </a:p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Tel: +65 6368 0350</a:t>
            </a:r>
          </a:p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Fax: +65 6365 6807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587EC2-B021-40F4-88B3-9CBBFDC58973}"/>
              </a:ext>
            </a:extLst>
          </p:cNvPr>
          <p:cNvSpPr txBox="1"/>
          <p:nvPr/>
        </p:nvSpPr>
        <p:spPr>
          <a:xfrm>
            <a:off x="5890547" y="1988773"/>
            <a:ext cx="4067185" cy="163121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Vina Offshore Engineering Co., Ltd.</a:t>
            </a:r>
          </a:p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Road No. 5, Dong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Xuyen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 Industrial Park</a:t>
            </a:r>
          </a:p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Rach Dua Ward, Ho Chi Minh City</a:t>
            </a:r>
          </a:p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S.R. Vietnam, 70000</a:t>
            </a:r>
          </a:p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Tel: +84 254 3832 888</a:t>
            </a:r>
          </a:p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Fax: +84 254 3832 828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1728B4-8F9E-497D-9D17-4727E804BA62}"/>
              </a:ext>
            </a:extLst>
          </p:cNvPr>
          <p:cNvSpPr txBox="1"/>
          <p:nvPr/>
        </p:nvSpPr>
        <p:spPr>
          <a:xfrm>
            <a:off x="3640319" y="1128484"/>
            <a:ext cx="3951723" cy="707886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Business Address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Impact" panose="020B080603090205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42D005E-1114-4839-9BFC-F93D2B8C6B50}"/>
              </a:ext>
            </a:extLst>
          </p:cNvPr>
          <p:cNvCxnSpPr>
            <a:cxnSpLocks/>
          </p:cNvCxnSpPr>
          <p:nvPr/>
        </p:nvCxnSpPr>
        <p:spPr>
          <a:xfrm flipV="1">
            <a:off x="5615861" y="2059728"/>
            <a:ext cx="0" cy="1486155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07B7AF9A-BA17-4FEE-9305-643AABFFE1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7" t="18726" r="30846" b="17798"/>
          <a:stretch/>
        </p:blipFill>
        <p:spPr>
          <a:xfrm>
            <a:off x="3106595" y="3755042"/>
            <a:ext cx="1207690" cy="132284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727FCAA-D59E-4865-980D-265A6F65B257}"/>
              </a:ext>
            </a:extLst>
          </p:cNvPr>
          <p:cNvSpPr/>
          <p:nvPr/>
        </p:nvSpPr>
        <p:spPr>
          <a:xfrm>
            <a:off x="4466387" y="3850892"/>
            <a:ext cx="2998958" cy="5425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Vera Humana 95" panose="020B0402000000000000" pitchFamily="34" charset="0"/>
              </a:rPr>
              <a:t>yhh@yhh-marine.com.sg</a:t>
            </a:r>
          </a:p>
          <a:p>
            <a:pPr algn="ctr"/>
            <a:r>
              <a:rPr lang="en-US" sz="1400" b="1" dirty="0">
                <a:latin typeface="Vera Humana 95" panose="020B0402000000000000" pitchFamily="34" charset="0"/>
              </a:rPr>
              <a:t>www.yhh-marine.com.sg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79138C-77B0-4DC7-ADFB-89559BC35B72}"/>
              </a:ext>
            </a:extLst>
          </p:cNvPr>
          <p:cNvSpPr/>
          <p:nvPr/>
        </p:nvSpPr>
        <p:spPr>
          <a:xfrm>
            <a:off x="4463332" y="4471465"/>
            <a:ext cx="2998958" cy="5425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Vera Humana 95" panose="020B0402000000000000" pitchFamily="34" charset="0"/>
              </a:rPr>
              <a:t>service@vnoffshore.com.vn </a:t>
            </a:r>
            <a:r>
              <a:rPr lang="en-US" sz="1400" b="1" dirty="0">
                <a:latin typeface="Vera Humana 95" panose="020B0402000000000000" pitchFamily="34" charset="0"/>
              </a:rPr>
              <a:t>www.vina-offshore.com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CB15B74-27A9-4977-8A53-8E4F08C293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14107" r="20241" b="29276"/>
          <a:stretch/>
        </p:blipFill>
        <p:spPr>
          <a:xfrm>
            <a:off x="7597865" y="3785195"/>
            <a:ext cx="1284037" cy="12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91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5D87EB90-0FA4-47D0-B7FE-C0E11E775F26}"/>
              </a:ext>
            </a:extLst>
          </p:cNvPr>
          <p:cNvSpPr txBox="1">
            <a:spLocks/>
          </p:cNvSpPr>
          <p:nvPr/>
        </p:nvSpPr>
        <p:spPr>
          <a:xfrm>
            <a:off x="631911" y="110164"/>
            <a:ext cx="10198861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Vina Offshore Engineering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140D210-8982-42E7-AE0E-215F908CF4EB}"/>
              </a:ext>
            </a:extLst>
          </p:cNvPr>
          <p:cNvCxnSpPr>
            <a:cxnSpLocks/>
          </p:cNvCxnSpPr>
          <p:nvPr/>
        </p:nvCxnSpPr>
        <p:spPr>
          <a:xfrm>
            <a:off x="595815" y="890331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3E5ED-8B02-FF95-F2FE-A52BF38B8F69}"/>
              </a:ext>
            </a:extLst>
          </p:cNvPr>
          <p:cNvSpPr txBox="1">
            <a:spLocks/>
          </p:cNvSpPr>
          <p:nvPr/>
        </p:nvSpPr>
        <p:spPr>
          <a:xfrm>
            <a:off x="750661" y="1318306"/>
            <a:ext cx="5609336" cy="42213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Leading fabrication and engineering company in Vietnam for Process Skids &amp; Modules for the Marine, Offshore and Onshore Oil &amp; Gas industries.</a:t>
            </a:r>
          </a:p>
          <a:p>
            <a:pPr>
              <a:lnSpc>
                <a:spcPct val="100000"/>
              </a:lnSpc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Established in 1995 and 100% owned by Singapore’s Y.H.H Marine Engineering since 2015.</a:t>
            </a:r>
          </a:p>
          <a:p>
            <a:pPr>
              <a:lnSpc>
                <a:spcPct val="100000"/>
              </a:lnSpc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Purpose-built fabrication and engineering complex in Vung Tau (part of Ho Chi Ming City).</a:t>
            </a:r>
          </a:p>
          <a:p>
            <a:pPr>
              <a:lnSpc>
                <a:spcPct val="100000"/>
              </a:lnSpc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Strategically located at the water edge with a load-out facility of 10 MT/ m</a:t>
            </a:r>
            <a:r>
              <a:rPr lang="en-US" sz="1800" baseline="300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2 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and 10,000 DWT jetty.</a:t>
            </a:r>
          </a:p>
          <a:p>
            <a:pPr>
              <a:lnSpc>
                <a:spcPct val="100000"/>
              </a:lnSpc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Land Area: Over 60,000 m</a:t>
            </a:r>
            <a:r>
              <a:rPr lang="en-US" sz="1800" baseline="300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2 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.</a:t>
            </a:r>
          </a:p>
          <a:p>
            <a:pPr>
              <a:lnSpc>
                <a:spcPct val="100000"/>
              </a:lnSpc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Workforce: Over 200.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01B5BD-2878-D99A-441C-BF2C48DAB8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193"/>
          <a:stretch/>
        </p:blipFill>
        <p:spPr>
          <a:xfrm>
            <a:off x="6643818" y="1134184"/>
            <a:ext cx="4200646" cy="4665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3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28E5388-EB9C-FE65-A305-D8D62553C4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871" y="1376806"/>
            <a:ext cx="5474752" cy="4494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81EAF4F3-FEF9-4240-BF53-F16DAE0417DF}"/>
              </a:ext>
            </a:extLst>
          </p:cNvPr>
          <p:cNvSpPr txBox="1">
            <a:spLocks/>
          </p:cNvSpPr>
          <p:nvPr/>
        </p:nvSpPr>
        <p:spPr>
          <a:xfrm>
            <a:off x="631903" y="110164"/>
            <a:ext cx="10259019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Vina Offshore - </a:t>
            </a:r>
            <a:r>
              <a:rPr lang="en-US" sz="4800" dirty="0" err="1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Vung</a:t>
            </a:r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 Tau, Vietnam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648E76F-49BA-470E-81AC-BE84BD62A147}"/>
              </a:ext>
            </a:extLst>
          </p:cNvPr>
          <p:cNvCxnSpPr>
            <a:cxnSpLocks/>
          </p:cNvCxnSpPr>
          <p:nvPr/>
        </p:nvCxnSpPr>
        <p:spPr>
          <a:xfrm>
            <a:off x="595807" y="973456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B03C7D3-BF42-4D96-A1FA-B728B1166FDF}"/>
              </a:ext>
            </a:extLst>
          </p:cNvPr>
          <p:cNvSpPr/>
          <p:nvPr/>
        </p:nvSpPr>
        <p:spPr>
          <a:xfrm>
            <a:off x="5552177" y="1081591"/>
            <a:ext cx="5165766" cy="4633480"/>
          </a:xfrm>
          <a:custGeom>
            <a:avLst/>
            <a:gdLst>
              <a:gd name="connsiteX0" fmla="*/ 5459104 w 5500048"/>
              <a:gd name="connsiteY0" fmla="*/ 2579427 h 4817660"/>
              <a:gd name="connsiteX1" fmla="*/ 3848668 w 5500048"/>
              <a:gd name="connsiteY1" fmla="*/ 1460311 h 4817660"/>
              <a:gd name="connsiteX2" fmla="*/ 3521122 w 5500048"/>
              <a:gd name="connsiteY2" fmla="*/ 1869744 h 4817660"/>
              <a:gd name="connsiteX3" fmla="*/ 668740 w 5500048"/>
              <a:gd name="connsiteY3" fmla="*/ 0 h 4817660"/>
              <a:gd name="connsiteX4" fmla="*/ 0 w 5500048"/>
              <a:gd name="connsiteY4" fmla="*/ 3589361 h 4817660"/>
              <a:gd name="connsiteX5" fmla="*/ 3084394 w 5500048"/>
              <a:gd name="connsiteY5" fmla="*/ 4790364 h 4817660"/>
              <a:gd name="connsiteX6" fmla="*/ 4421874 w 5500048"/>
              <a:gd name="connsiteY6" fmla="*/ 4817660 h 4817660"/>
              <a:gd name="connsiteX7" fmla="*/ 5500048 w 5500048"/>
              <a:gd name="connsiteY7" fmla="*/ 3425588 h 4817660"/>
              <a:gd name="connsiteX8" fmla="*/ 5459104 w 5500048"/>
              <a:gd name="connsiteY8" fmla="*/ 2579427 h 4817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00048" h="4817660">
                <a:moveTo>
                  <a:pt x="5459104" y="2579427"/>
                </a:moveTo>
                <a:lnTo>
                  <a:pt x="3848668" y="1460311"/>
                </a:lnTo>
                <a:lnTo>
                  <a:pt x="3521122" y="1869744"/>
                </a:lnTo>
                <a:lnTo>
                  <a:pt x="668740" y="0"/>
                </a:lnTo>
                <a:lnTo>
                  <a:pt x="0" y="3589361"/>
                </a:lnTo>
                <a:lnTo>
                  <a:pt x="3084394" y="4790364"/>
                </a:lnTo>
                <a:lnTo>
                  <a:pt x="4421874" y="4817660"/>
                </a:lnTo>
                <a:lnTo>
                  <a:pt x="5500048" y="3425588"/>
                </a:lnTo>
                <a:lnTo>
                  <a:pt x="5459104" y="2579427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DFB39021-B636-403A-8F2F-51455D266FD2}"/>
              </a:ext>
            </a:extLst>
          </p:cNvPr>
          <p:cNvSpPr txBox="1">
            <a:spLocks/>
          </p:cNvSpPr>
          <p:nvPr/>
        </p:nvSpPr>
        <p:spPr>
          <a:xfrm>
            <a:off x="829133" y="5519772"/>
            <a:ext cx="5655176" cy="8143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Area: 60,000 m</a:t>
            </a:r>
            <a:r>
              <a:rPr lang="en-US" sz="2000" baseline="300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2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Ground Loading Capacity: 6N/cm</a:t>
            </a:r>
            <a:r>
              <a:rPr lang="en-US" sz="2000" baseline="300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2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 (60T/m</a:t>
            </a:r>
            <a:r>
              <a:rPr lang="en-US" sz="2000" baseline="300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2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3D8C114-44A8-446E-8111-9D7FB507D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133" y="1232206"/>
            <a:ext cx="4199104" cy="3612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B229E24-EBED-4B47-8ACF-939CE812B298}"/>
              </a:ext>
            </a:extLst>
          </p:cNvPr>
          <p:cNvCxnSpPr>
            <a:cxnSpLocks/>
          </p:cNvCxnSpPr>
          <p:nvPr/>
        </p:nvCxnSpPr>
        <p:spPr>
          <a:xfrm>
            <a:off x="920369" y="1786636"/>
            <a:ext cx="2537688" cy="2215349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8962363C-0521-4F2F-B5CE-1BF54CB938A3}"/>
              </a:ext>
            </a:extLst>
          </p:cNvPr>
          <p:cNvSpPr txBox="1">
            <a:spLocks/>
          </p:cNvSpPr>
          <p:nvPr/>
        </p:nvSpPr>
        <p:spPr>
          <a:xfrm rot="2442195">
            <a:off x="1513314" y="2569388"/>
            <a:ext cx="1810096" cy="3711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2" charset="0"/>
              </a:rPr>
              <a:t>Approx. 95 km</a:t>
            </a:r>
          </a:p>
        </p:txBody>
      </p:sp>
    </p:spTree>
    <p:extLst>
      <p:ext uri="{BB962C8B-B14F-4D97-AF65-F5344CB8AC3E}">
        <p14:creationId xmlns:p14="http://schemas.microsoft.com/office/powerpoint/2010/main" val="319490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EA9862-3320-43B6-8174-328999C460FB}"/>
              </a:ext>
            </a:extLst>
          </p:cNvPr>
          <p:cNvCxnSpPr>
            <a:cxnSpLocks/>
          </p:cNvCxnSpPr>
          <p:nvPr/>
        </p:nvCxnSpPr>
        <p:spPr>
          <a:xfrm>
            <a:off x="607847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3">
            <a:extLst>
              <a:ext uri="{FF2B5EF4-FFF2-40B4-BE49-F238E27FC236}">
                <a16:creationId xmlns:a16="http://schemas.microsoft.com/office/drawing/2014/main" id="{39EE712B-D4C6-6F4B-DE6C-1C069460DC6C}"/>
              </a:ext>
            </a:extLst>
          </p:cNvPr>
          <p:cNvSpPr txBox="1">
            <a:spLocks/>
          </p:cNvSpPr>
          <p:nvPr/>
        </p:nvSpPr>
        <p:spPr>
          <a:xfrm>
            <a:off x="643946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Vina Offshore - Port Details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C556710-020B-AC11-4565-998A4EDDDDC1}"/>
              </a:ext>
            </a:extLst>
          </p:cNvPr>
          <p:cNvSpPr txBox="1">
            <a:spLocks/>
          </p:cNvSpPr>
          <p:nvPr/>
        </p:nvSpPr>
        <p:spPr>
          <a:xfrm>
            <a:off x="7953406" y="1089886"/>
            <a:ext cx="3338175" cy="47328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Port Code: VNXTS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Port Name: Vina Offshore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Port Capacity: 10,000 DWT*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Mooring Capacity: Vessel Load Capacity of 10,000 DWT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endParaRPr lang="en-US" sz="1800" b="1" dirty="0">
              <a:solidFill>
                <a:schemeClr val="bg2">
                  <a:lumMod val="50000"/>
                </a:schemeClr>
              </a:solidFill>
              <a:latin typeface="Vera Humana 95" panose="020B0402000000000000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b="1" u="sng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Jetty at Vina Offshore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Jetty Length: 122m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At Zero Tide: 6.0m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endParaRPr lang="en-US" sz="1800" b="1" dirty="0">
              <a:solidFill>
                <a:schemeClr val="bg2">
                  <a:lumMod val="50000"/>
                </a:schemeClr>
              </a:solidFill>
              <a:latin typeface="Vera Humana 95" panose="020B0402000000000000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b="1" u="sng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Navigation Channel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At Low Tide: 5.0m to 5.5m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At High Tide: 8.0m to 8.5m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endParaRPr lang="en-US" sz="1800" b="1" dirty="0">
              <a:solidFill>
                <a:schemeClr val="bg2">
                  <a:lumMod val="50000"/>
                </a:schemeClr>
              </a:solidFill>
              <a:latin typeface="Vera Humana 95" panose="020B0402000000000000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endParaRPr lang="en-US" sz="1800" b="1" dirty="0">
              <a:solidFill>
                <a:schemeClr val="bg2">
                  <a:lumMod val="50000"/>
                </a:schemeClr>
              </a:solidFill>
              <a:latin typeface="Vera Humana 95" panose="020B0402000000000000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None/>
            </a:pPr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* As Designated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C7E853-19CB-A31D-4B41-AF27D9A70B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91" y="880843"/>
            <a:ext cx="7147420" cy="5360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972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7B4831-EA7A-EBBC-F6E3-305C7C4A12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28" y="763539"/>
            <a:ext cx="9014597" cy="5075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EA9862-3320-43B6-8174-328999C460FB}"/>
              </a:ext>
            </a:extLst>
          </p:cNvPr>
          <p:cNvCxnSpPr>
            <a:cxnSpLocks/>
          </p:cNvCxnSpPr>
          <p:nvPr/>
        </p:nvCxnSpPr>
        <p:spPr>
          <a:xfrm>
            <a:off x="595818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40F95685-CD07-49FB-B167-8F1A4B98E307}"/>
              </a:ext>
            </a:extLst>
          </p:cNvPr>
          <p:cNvSpPr txBox="1">
            <a:spLocks/>
          </p:cNvSpPr>
          <p:nvPr/>
        </p:nvSpPr>
        <p:spPr>
          <a:xfrm>
            <a:off x="631914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Vina Offshore - Open Area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B90FFB8-24B4-4B2A-965C-A87D2B20E799}"/>
              </a:ext>
            </a:extLst>
          </p:cNvPr>
          <p:cNvSpPr txBox="1">
            <a:spLocks/>
          </p:cNvSpPr>
          <p:nvPr/>
        </p:nvSpPr>
        <p:spPr>
          <a:xfrm>
            <a:off x="1003217" y="941883"/>
            <a:ext cx="2496189" cy="6422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20T Gantry Crane</a:t>
            </a:r>
          </a:p>
        </p:txBody>
      </p:sp>
    </p:spTree>
    <p:extLst>
      <p:ext uri="{BB962C8B-B14F-4D97-AF65-F5344CB8AC3E}">
        <p14:creationId xmlns:p14="http://schemas.microsoft.com/office/powerpoint/2010/main" val="257364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>
          <a:spcBef>
            <a:spcPts val="300"/>
          </a:spcBef>
          <a:defRPr sz="2800" b="1" dirty="0" smtClean="0">
            <a:solidFill>
              <a:srgbClr val="0070C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16737</TotalTime>
  <Words>1556</Words>
  <Application>Microsoft Office PowerPoint</Application>
  <PresentationFormat>Widescreen</PresentationFormat>
  <Paragraphs>298</Paragraphs>
  <Slides>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5" baseType="lpstr">
      <vt:lpstr>Arial</vt:lpstr>
      <vt:lpstr>Calibri</vt:lpstr>
      <vt:lpstr>Courier New</vt:lpstr>
      <vt:lpstr>Impact</vt:lpstr>
      <vt:lpstr>Ink Free</vt:lpstr>
      <vt:lpstr>Vera Humana 95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Vina Offshore</dc:creator>
  <cp:lastModifiedBy>Kelvin</cp:lastModifiedBy>
  <cp:revision>2197</cp:revision>
  <cp:lastPrinted>2025-07-11T01:59:59Z</cp:lastPrinted>
  <dcterms:created xsi:type="dcterms:W3CDTF">2017-07-13T08:35:17Z</dcterms:created>
  <dcterms:modified xsi:type="dcterms:W3CDTF">2025-07-11T07:24:40Z</dcterms:modified>
</cp:coreProperties>
</file>